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9" r:id="rId4"/>
    <p:sldId id="278" r:id="rId5"/>
    <p:sldId id="282" r:id="rId6"/>
    <p:sldId id="284" r:id="rId7"/>
    <p:sldId id="283" r:id="rId8"/>
    <p:sldId id="279" r:id="rId9"/>
    <p:sldId id="281" r:id="rId10"/>
    <p:sldId id="285" r:id="rId11"/>
    <p:sldId id="286" r:id="rId12"/>
    <p:sldId id="287" r:id="rId13"/>
    <p:sldId id="300" r:id="rId14"/>
    <p:sldId id="290" r:id="rId15"/>
    <p:sldId id="291" r:id="rId16"/>
    <p:sldId id="288" r:id="rId17"/>
    <p:sldId id="289" r:id="rId18"/>
    <p:sldId id="295" r:id="rId19"/>
    <p:sldId id="301" r:id="rId20"/>
    <p:sldId id="302" r:id="rId21"/>
    <p:sldId id="296" r:id="rId22"/>
    <p:sldId id="297" r:id="rId23"/>
    <p:sldId id="294" r:id="rId24"/>
    <p:sldId id="303" r:id="rId25"/>
    <p:sldId id="304" r:id="rId26"/>
    <p:sldId id="258"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Lst>
  <p:sldSz cx="9144000" cy="5143500" type="screen16x9"/>
  <p:notesSz cx="6858000" cy="9144000"/>
  <p:embeddedFontLst>
    <p:embeddedFont>
      <p:font typeface="Cambria Math" panose="02040503050406030204" pitchFamily="18" charset="0"/>
      <p:regular r:id="rId47"/>
    </p:embeddedFont>
    <p:embeddedFont>
      <p:font typeface="Montserrat" panose="020B0604020202020204" charset="0"/>
      <p:regular r:id="rId48"/>
      <p:bold r:id="rId49"/>
      <p:italic r:id="rId50"/>
      <p:boldItalic r:id="rId51"/>
    </p:embeddedFont>
    <p:embeddedFont>
      <p:font typeface="Montserrat Medium" panose="020B0604020202020204" charset="0"/>
      <p:regular r:id="rId52"/>
      <p:bold r:id="rId53"/>
      <p:italic r:id="rId54"/>
      <p:boldItalic r:id="rId55"/>
    </p:embeddedFont>
    <p:embeddedFont>
      <p:font typeface="Montserrat SemiBold"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03B3BA-F09F-470D-BA35-4A322656B2E1}">
  <a:tblStyle styleId="{9D03B3BA-F09F-470D-BA35-4A322656B2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6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decisional Diffie–Hellman (DDH) assumption is a computational hardness assumption about a certain problem involving discrete logarithms in cyclic groups.</a:t>
            </a:r>
            <a:endParaRPr/>
          </a:p>
          <a:p>
            <a:pPr marL="0" lvl="0" indent="0" algn="l" rtl="0">
              <a:spcBef>
                <a:spcPts val="0"/>
              </a:spcBef>
              <a:spcAft>
                <a:spcPts val="0"/>
              </a:spcAft>
              <a:buNone/>
            </a:pPr>
            <a:endParaRPr/>
          </a:p>
          <a:p>
            <a:pPr marL="0" lvl="0" indent="0" algn="l" rtl="0">
              <a:spcBef>
                <a:spcPts val="0"/>
              </a:spcBef>
              <a:spcAft>
                <a:spcPts val="0"/>
              </a:spcAft>
              <a:buNone/>
            </a:pPr>
            <a:r>
              <a:rPr lang="en"/>
              <a:t>In Greek mythology, Lelantus was one of the younger Titanes who was moving unseen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85893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3266220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289888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77124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1982488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141761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316754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207639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298038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221223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9e48469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9e48469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1585628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3768394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2175642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23978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9e484691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9e48469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9e4846917_2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9e4846917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 Σ-protocol is a special type of 3-move interactive proof system that allows a prover to convince a verifier that a statement is true. In the first move the prover sends an initial message to the verifier, then the verifier picks a random public coin challenge x ← 1 λ and next, the prover responds to the challenge. Finally, the verifier takes the initial message, the challenge, and the challenge response to check the transcript of the interaction and decide whether the proof should be accepted or rejected.</a:t>
            </a:r>
            <a:br>
              <a:rPr lang="en">
                <a:solidFill>
                  <a:schemeClr val="dk1"/>
                </a:solidFill>
              </a:rPr>
            </a:b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protocol was further optimized and generalized by [3], so the resulting protocol has smaller proof sizes and lower proof computational time. We, in turn, will make some proprietary modification to this protocol for empowering our confidential protocol.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9e4846917_2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9e4846917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Formally, let v ∈ Zp and let V ∈ G be a Pedersen commitment to v using randomness γ. Then the proof system will convince the verifier that v ∈ [0, 2 n − 1]. In other words, the proof system proves the following relation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Bulletproofs are interactive protocols which can be made non-interactive by using the Fiat-Shamir heuristic in the random oracle model. For the original protocol details, we refer to the Bulletproof paper.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9e4846917_2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9e4846917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Verifying the completeness of the protocol is straightforward. We can convert the protocol into a non-interactive protocol that is secure and special honest-verifier zero-knowledge in the random oracle model using the Fiat-Shamir heuristic</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9e4846917_2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9e4846917_2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2"/>
                </a:solidFill>
              </a:rPr>
              <a:t>known only to the transaction owner. The latter can use this private key to sign the transaction. This signature can then be verified by the network verifiers which compute the public key from the input and output commitments. Signature verification will pass only if the transaction balance is preserved. </a:t>
            </a:r>
            <a:endParaRPr sz="1800">
              <a:solidFill>
                <a:schemeClr val="dk2"/>
              </a:solidFill>
            </a:endParaRPr>
          </a:p>
          <a:p>
            <a:pPr marL="0" lvl="0" indent="0" algn="l" rtl="0">
              <a:lnSpc>
                <a:spcPct val="115000"/>
              </a:lnSpc>
              <a:spcBef>
                <a:spcPts val="1600"/>
              </a:spcBef>
              <a:spcAft>
                <a:spcPts val="0"/>
              </a:spcAft>
              <a:buNone/>
            </a:pPr>
            <a:r>
              <a:rPr lang="en" sz="1800">
                <a:solidFill>
                  <a:schemeClr val="dk2"/>
                </a:solidFill>
              </a:rPr>
              <a:t>Providing this balance proof, however, requires the transaction to explicitly show which input commitments have been utilized in the transaction, breaking the privacy of the transaction’s history. </a:t>
            </a:r>
            <a:endParaRPr sz="1800">
              <a:solidFill>
                <a:schemeClr val="dk2"/>
              </a:solidFill>
            </a:endParaRPr>
          </a:p>
          <a:p>
            <a:pPr marL="0" lvl="0" indent="0" algn="l" rtl="0">
              <a:lnSpc>
                <a:spcPct val="115000"/>
              </a:lnSpc>
              <a:spcBef>
                <a:spcPts val="1600"/>
              </a:spcBef>
              <a:spcAft>
                <a:spcPts val="1600"/>
              </a:spcAft>
              <a:buNone/>
            </a:pPr>
            <a:r>
              <a:rPr lang="en" sz="1800">
                <a:solidFill>
                  <a:schemeClr val="dk2"/>
                </a:solidFill>
              </a:rPr>
              <a:t>CT also employs range proofs to convince the verifier that the transaction outputs are not negative and there will be no value overflow.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9e4846917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9e4846917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Let us assume transaction spends Nold input coins (cI1, . . . , cNold ) and outputs Nnew coins (cO1, . . . , cONnew ). All coins are of the form C = g sh v where v is the coin’s hidden value and s is its unique serial number. For all Nold input coins the transaction owner first generates separate Σ-proofs (one out of many proofs) which will prove that each spend is valid. Then, let us see how the transaction owner can provide a transaction balance proof with help of these provided Σ-proofs.</a:t>
            </a:r>
            <a:endParaRPr/>
          </a:p>
          <a:p>
            <a:pPr marL="0" lvl="0" indent="0" algn="l" rtl="0">
              <a:lnSpc>
                <a:spcPct val="115000"/>
              </a:lnSpc>
              <a:spcBef>
                <a:spcPts val="1600"/>
              </a:spcBef>
              <a:spcAft>
                <a:spcPts val="0"/>
              </a:spcAft>
              <a:buNone/>
            </a:pPr>
            <a:r>
              <a:rPr lang="en"/>
              <a:t>We will describe the Σ-proofs in details in section 4.3, but the important thing to observe is that each such proof already contains information hiding the coin’s committed value.</a:t>
            </a:r>
            <a:endParaRPr/>
          </a:p>
          <a:p>
            <a:pPr marL="0" lvl="0" indent="0" algn="l" rtl="0">
              <a:lnSpc>
                <a:spcPct val="115000"/>
              </a:lnSpc>
              <a:spcBef>
                <a:spcPts val="1600"/>
              </a:spcBef>
              <a:spcAft>
                <a:spcPts val="1600"/>
              </a:spcAft>
              <a:buClr>
                <a:schemeClr val="dk1"/>
              </a:buClr>
              <a:buSzPts val="1100"/>
              <a:buFont typeface="Arial"/>
              <a:buNone/>
            </a:pPr>
            <a:r>
              <a:rPr lang="en"/>
              <a:t>This special value provided in the proof transcript is composed as zd = vxn − Pn−1 k=0 ρkx k which is indeed the blinded version of the transaction value v.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9e4846917_2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9e4846917_2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rPr>
              <a:t>So we can consider that the one out of many proofs provided for the Nold input coins incorporate the following values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9e4846917_2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9e4846917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rPr>
              <a:t>Later, we will discuss how the prover can generate a single challenge value x for multiple Σ proofs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9e4846917_2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9e4846917_2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9e4846917_2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9e4846917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rPr>
              <a:t>To do so, the transaction owner can just sign the transaction with the private key (so1 + · · · + soNnew )x n and all verifiers will be able to check if the transaction balance is preserved or not without seeing any information about the input coin origins.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9e4846917_2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9e4846917_2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rPr>
              <a:t>Unfortunately, without additional measures this approach is insecure. The problem is that coin values v used as a the blinding factor for the commitment are from the small range such as [0, 264 − 1]. As the coin serial number s is revealed during the spend to prevent double spending, one can take the revealed value s and then brute-force over all values v, which are used as the opening of the commitment, to identify the original coin. As one can easily identify both the spent coin and its</a:t>
            </a:r>
            <a:br>
              <a:rPr lang="en" sz="1800">
                <a:solidFill>
                  <a:schemeClr val="dk2"/>
                </a:solidFill>
              </a:rPr>
            </a:br>
            <a:r>
              <a:rPr lang="en" sz="1800">
                <a:solidFill>
                  <a:schemeClr val="dk2"/>
                </a:solidFill>
              </a:rPr>
              <a:t>hidden value this way, transaction privacy is broken.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9e4846917_1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9e4846917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Lelantus, we will exploit coins of the form C = Comm(S; V, R) = g Sh V 1 h R 2 where g, h1, h2 are group generators orthogonal to each other, S is the coin serial number , V is the coin value and R is an extra random blinding value. Here the component h R 2 will ensure that it will be computationally unfeasible to identify the commitment given both the values S and V .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9e4846917_2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9e4846917_2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9e4846917_2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9e4846917_2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we will describe step-by-step the following cryptographic primitives. (a) Σ-proof for doubleblinded commitment opening to 0, (b) zero-knowledge balance proof and (c) Bulletproof for doubleblinded commitments. These building blocks are necessarily enough to compose the proof described above.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9e4846917_2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9e4846917_2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we will describe step-by-step the following cryptographic primitives. (a) Σ-proof for doubleblinded commitment opening to 0, (b) zero-knowledge balance proof and (c) Bulletproof for doubleblinded commitments. These building blocks are necessarily enough to compose the proof described above.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9e4846917_2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9e4846917_2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protocol differs from the original protocol described in [3] in a few different ways. First, it exploits double-blinded commitments, and thus the transcript reveals two different values zV and zR for the two random values used in the commitment. Next, instead of revealing the values Gk as a product of QN−1 i=0 C pi,k i · Comm(0, ρk, τk), we split this product and explicitly reveal a pairs of values Gk = QN−1 i=0 C pi,k i and Qk = Comm(0, ρk, τk). The Qk values are instrumental for verifying the transaction balance proof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3291163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9e4846917_2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9e4846917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9e4846917_2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9e4846917_2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Observe that in order to complete the balance proof, it is sufficient for the prover to provide a generalized Schnorr proof of knowledge of the exponent values X and Y described above which he just attaches to the transaction along with the corresponding Σ-proofs for spends and Bulletproofs for outputs.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9e4846917_16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9e4846917_16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93583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136153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89813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69397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9e48469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9e48469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generation algorithm G outputs a description of a cyclic group G of prime order p and random generators g and h. The commitment key is ck = (G, p, g, h). To commit to m ∈ Zq the committer picks randomness r ∈ Zp and computes Comck(m; r) = gm · hr</a:t>
            </a:r>
            <a:endParaRPr/>
          </a:p>
          <a:p>
            <a:pPr marL="0" lvl="0" indent="0" algn="l" rtl="0">
              <a:spcBef>
                <a:spcPts val="0"/>
              </a:spcBef>
              <a:spcAft>
                <a:spcPts val="0"/>
              </a:spcAft>
              <a:buNone/>
            </a:pPr>
            <a:endParaRPr/>
          </a:p>
          <a:p>
            <a:pPr marL="0" lvl="0" indent="0" algn="l" rtl="0">
              <a:spcBef>
                <a:spcPts val="0"/>
              </a:spcBef>
              <a:spcAft>
                <a:spcPts val="0"/>
              </a:spcAft>
              <a:buNone/>
            </a:pPr>
            <a:r>
              <a:rPr lang="en"/>
              <a:t>The Pedersen commitment scheme can be generalized for multiple messages, i.e. given messages m1, m2, ..., mn one can create a single commitment of the form Com(m1, m2, · · · mn; r) = h r g m1 1 g m2 2 · · · g mn </a:t>
            </a:r>
            <a:br>
              <a:rPr lang="en"/>
            </a:br>
            <a:r>
              <a:rPr lang="en"/>
              <a:t>.</a:t>
            </a:r>
            <a:endParaRPr/>
          </a:p>
        </p:txBody>
      </p:sp>
    </p:spTree>
    <p:extLst>
      <p:ext uri="{BB962C8B-B14F-4D97-AF65-F5344CB8AC3E}">
        <p14:creationId xmlns:p14="http://schemas.microsoft.com/office/powerpoint/2010/main" val="152863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9.jp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0.png"/><Relationship Id="rId4" Type="http://schemas.openxmlformats.org/officeDocument/2006/relationships/image" Target="../media/image16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 y="0"/>
            <a:ext cx="9144001" cy="5143501"/>
          </a:xfrm>
          <a:prstGeom prst="rect">
            <a:avLst/>
          </a:prstGeom>
          <a:noFill/>
          <a:ln>
            <a:noFill/>
          </a:ln>
        </p:spPr>
      </p:pic>
      <p:pic>
        <p:nvPicPr>
          <p:cNvPr id="55" name="Google Shape;55;p13"/>
          <p:cNvPicPr preferRelativeResize="0"/>
          <p:nvPr/>
        </p:nvPicPr>
        <p:blipFill>
          <a:blip r:embed="rId4">
            <a:alphaModFix/>
          </a:blip>
          <a:stretch>
            <a:fillRect/>
          </a:stretch>
        </p:blipFill>
        <p:spPr>
          <a:xfrm>
            <a:off x="12200" y="642545"/>
            <a:ext cx="9144000" cy="5004610"/>
          </a:xfrm>
          <a:prstGeom prst="rect">
            <a:avLst/>
          </a:prstGeom>
          <a:noFill/>
          <a:ln>
            <a:noFill/>
          </a:ln>
        </p:spPr>
      </p:pic>
      <p:cxnSp>
        <p:nvCxnSpPr>
          <p:cNvPr id="58" name="Google Shape;58;p13"/>
          <p:cNvCxnSpPr/>
          <p:nvPr/>
        </p:nvCxnSpPr>
        <p:spPr>
          <a:xfrm>
            <a:off x="503528" y="3294764"/>
            <a:ext cx="8161343" cy="0"/>
          </a:xfrm>
          <a:prstGeom prst="straightConnector1">
            <a:avLst/>
          </a:prstGeom>
          <a:noFill/>
          <a:ln w="38100" cap="flat" cmpd="sng">
            <a:solidFill>
              <a:srgbClr val="3FAD54"/>
            </a:solidFill>
            <a:prstDash val="solid"/>
            <a:round/>
            <a:headEnd type="none" w="med" len="med"/>
            <a:tailEnd type="none" w="med" len="med"/>
          </a:ln>
        </p:spPr>
      </p:cxnSp>
      <p:pic>
        <p:nvPicPr>
          <p:cNvPr id="59" name="Google Shape;59;p13"/>
          <p:cNvPicPr preferRelativeResize="0"/>
          <p:nvPr/>
        </p:nvPicPr>
        <p:blipFill>
          <a:blip r:embed="rId5">
            <a:alphaModFix/>
          </a:blip>
          <a:stretch>
            <a:fillRect/>
          </a:stretch>
        </p:blipFill>
        <p:spPr>
          <a:xfrm>
            <a:off x="6885100" y="4288900"/>
            <a:ext cx="2099600" cy="699875"/>
          </a:xfrm>
          <a:prstGeom prst="rect">
            <a:avLst/>
          </a:prstGeom>
          <a:noFill/>
          <a:ln>
            <a:noFill/>
          </a:ln>
        </p:spPr>
      </p:pic>
      <p:sp>
        <p:nvSpPr>
          <p:cNvPr id="10" name="Google Shape;57;p13">
            <a:extLst>
              <a:ext uri="{FF2B5EF4-FFF2-40B4-BE49-F238E27FC236}">
                <a16:creationId xmlns:a16="http://schemas.microsoft.com/office/drawing/2014/main" id="{E44A8DDA-78E7-4679-B7E3-C8C4114CADEC}"/>
              </a:ext>
            </a:extLst>
          </p:cNvPr>
          <p:cNvSpPr txBox="1">
            <a:spLocks/>
          </p:cNvSpPr>
          <p:nvPr/>
        </p:nvSpPr>
        <p:spPr>
          <a:xfrm>
            <a:off x="0" y="1818014"/>
            <a:ext cx="9131800" cy="9254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482600" lvl="1" indent="0"/>
            <a:r>
              <a:rPr lang="en-US" sz="2400" dirty="0">
                <a:solidFill>
                  <a:srgbClr val="FFFFFF"/>
                </a:solidFill>
                <a:latin typeface="Montserrat"/>
                <a:ea typeface="Montserrat"/>
                <a:cs typeface="Montserrat"/>
                <a:sym typeface="Montserrat"/>
              </a:rPr>
              <a:t>Enabling Full Transactional Privacy with </a:t>
            </a:r>
          </a:p>
          <a:p>
            <a:pPr marL="482600" lvl="1" indent="0"/>
            <a:r>
              <a:rPr lang="en-US" sz="2400" dirty="0">
                <a:solidFill>
                  <a:srgbClr val="FFFFFF"/>
                </a:solidFill>
                <a:latin typeface="Montserrat"/>
                <a:ea typeface="Montserrat"/>
                <a:cs typeface="Montserrat"/>
                <a:sym typeface="Montserrat"/>
              </a:rPr>
              <a:t>1-out-of-N Proofs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mt="40000"/>
          </a:blip>
          <a:stretch>
            <a:fillRect/>
          </a:stretch>
        </p:blipFill>
        <p:spPr>
          <a:xfrm rot="5400000">
            <a:off x="3974700" y="-1"/>
            <a:ext cx="5143501" cy="5143501"/>
          </a:xfrm>
          <a:prstGeom prst="rect">
            <a:avLst/>
          </a:prstGeom>
          <a:noFill/>
          <a:ln>
            <a:noFill/>
          </a:ln>
        </p:spPr>
      </p:pic>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Generating a Balance Proof</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10" name="TextBox 9">
            <a:extLst>
              <a:ext uri="{FF2B5EF4-FFF2-40B4-BE49-F238E27FC236}">
                <a16:creationId xmlns:a16="http://schemas.microsoft.com/office/drawing/2014/main" id="{A7F14DEB-2F44-4A61-97D8-212B357A93E4}"/>
              </a:ext>
            </a:extLst>
          </p:cNvPr>
          <p:cNvSpPr txBox="1"/>
          <p:nvPr/>
        </p:nvSpPr>
        <p:spPr>
          <a:xfrm>
            <a:off x="311700" y="1121216"/>
            <a:ext cx="7891677" cy="400110"/>
          </a:xfrm>
          <a:prstGeom prst="rect">
            <a:avLst/>
          </a:prstGeom>
          <a:noFill/>
        </p:spPr>
        <p:txBody>
          <a:bodyPr wrap="square" rtlCol="0">
            <a:spAutoFit/>
          </a:bodyPr>
          <a:lstStyle/>
          <a:p>
            <a:r>
              <a:rPr lang="en-US" sz="2000" dirty="0">
                <a:solidFill>
                  <a:schemeClr val="tx1"/>
                </a:solidFill>
                <a:latin typeface="Montserrat SemiBold"/>
              </a:rPr>
              <a:t>Each Transaction published on the blockchain will contain</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4DB1B41-0333-4CDA-8DC7-CA449630E9F3}"/>
                  </a:ext>
                </a:extLst>
              </p:cNvPr>
              <p:cNvSpPr txBox="1"/>
              <p:nvPr/>
            </p:nvSpPr>
            <p:spPr>
              <a:xfrm>
                <a:off x="761005" y="1701602"/>
                <a:ext cx="7262037" cy="1015663"/>
              </a:xfrm>
              <a:prstGeom prst="rect">
                <a:avLst/>
              </a:prstGeom>
              <a:noFill/>
            </p:spPr>
            <p:txBody>
              <a:bodyPr wrap="square" rtlCol="0">
                <a:spAutoFit/>
              </a:bodyPr>
              <a:lstStyle/>
              <a:p>
                <a:pPr marL="457200" indent="-457200">
                  <a:buFont typeface="+mj-lt"/>
                  <a:buAutoNum type="arabicPeriod"/>
                </a:pPr>
                <a:r>
                  <a:rPr lang="en-US" sz="2000" dirty="0">
                    <a:solidFill>
                      <a:schemeClr val="tx1"/>
                    </a:solidFill>
                    <a:latin typeface="Montserrat SemiBold"/>
                  </a:rPr>
                  <a:t>Transaction Output Coins ( + Range Proofs)</a:t>
                </a:r>
              </a:p>
              <a:p>
                <a:pPr marL="457200" indent="-457200">
                  <a:buFont typeface="+mj-lt"/>
                  <a:buAutoNum type="arabicPeriod"/>
                </a:pPr>
                <a:endParaRPr lang="en-US" sz="2000" dirty="0">
                  <a:solidFill>
                    <a:schemeClr val="tx1"/>
                  </a:solidFill>
                  <a:latin typeface="Montserrat SemiBold"/>
                </a:endParaRPr>
              </a:p>
              <a:p>
                <a:pPr marL="457200" indent="-457200">
                  <a:buAutoNum type="arabicPeriod"/>
                </a:pPr>
                <a14:m>
                  <m:oMath xmlns:m="http://schemas.openxmlformats.org/officeDocument/2006/math">
                    <m:sSub>
                      <m:sSubPr>
                        <m:ctrlPr>
                          <a:rPr lang="en-US" sz="200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𝑁</m:t>
                        </m:r>
                      </m:e>
                      <m:sub>
                        <m:r>
                          <a:rPr lang="en-US" sz="2000" i="1" dirty="0" smtClean="0">
                            <a:solidFill>
                              <a:schemeClr val="tx1"/>
                            </a:solidFill>
                            <a:latin typeface="Cambria Math" panose="02040503050406030204" pitchFamily="18" charset="0"/>
                          </a:rPr>
                          <m:t>𝑜𝑙</m:t>
                        </m:r>
                        <m:r>
                          <a:rPr lang="en-US" sz="2000" b="0" i="1" dirty="0" smtClean="0">
                            <a:solidFill>
                              <a:schemeClr val="tx1"/>
                            </a:solidFill>
                            <a:latin typeface="Cambria Math" panose="02040503050406030204" pitchFamily="18" charset="0"/>
                          </a:rPr>
                          <m:t>𝑑</m:t>
                        </m:r>
                      </m:sub>
                    </m:sSub>
                  </m:oMath>
                </a14:m>
                <a:r>
                  <a:rPr lang="en-US" sz="2000" dirty="0">
                    <a:solidFill>
                      <a:schemeClr val="tx1"/>
                    </a:solidFill>
                    <a:latin typeface="Montserrat SemiBold"/>
                  </a:rPr>
                  <a:t> Sigma Proofs ( One proof per each Input Coin)</a:t>
                </a:r>
              </a:p>
            </p:txBody>
          </p:sp>
        </mc:Choice>
        <mc:Fallback>
          <p:sp>
            <p:nvSpPr>
              <p:cNvPr id="2" name="TextBox 1">
                <a:extLst>
                  <a:ext uri="{FF2B5EF4-FFF2-40B4-BE49-F238E27FC236}">
                    <a16:creationId xmlns:a16="http://schemas.microsoft.com/office/drawing/2014/main" id="{64DB1B41-0333-4CDA-8DC7-CA449630E9F3}"/>
                  </a:ext>
                </a:extLst>
              </p:cNvPr>
              <p:cNvSpPr txBox="1">
                <a:spLocks noRot="1" noChangeAspect="1" noMove="1" noResize="1" noEditPoints="1" noAdjustHandles="1" noChangeArrowheads="1" noChangeShapeType="1" noTextEdit="1"/>
              </p:cNvSpPr>
              <p:nvPr/>
            </p:nvSpPr>
            <p:spPr>
              <a:xfrm>
                <a:off x="761005" y="1701602"/>
                <a:ext cx="7262037" cy="1015663"/>
              </a:xfrm>
              <a:prstGeom prst="rect">
                <a:avLst/>
              </a:prstGeom>
              <a:blipFill>
                <a:blip r:embed="rId4"/>
                <a:stretch>
                  <a:fillRect l="-1008" t="-4192" b="-1018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84AC9E8-451A-44D8-A77D-EAEF68F58206}"/>
              </a:ext>
            </a:extLst>
          </p:cNvPr>
          <p:cNvSpPr txBox="1"/>
          <p:nvPr/>
        </p:nvSpPr>
        <p:spPr>
          <a:xfrm>
            <a:off x="414670" y="3556993"/>
            <a:ext cx="8208335" cy="830997"/>
          </a:xfrm>
          <a:prstGeom prst="rect">
            <a:avLst/>
          </a:prstGeom>
          <a:noFill/>
        </p:spPr>
        <p:txBody>
          <a:bodyPr wrap="square" rtlCol="0">
            <a:spAutoFit/>
          </a:bodyPr>
          <a:lstStyle/>
          <a:p>
            <a:pPr algn="ctr"/>
            <a:r>
              <a:rPr lang="en-US" sz="2400" dirty="0">
                <a:solidFill>
                  <a:srgbClr val="00B050"/>
                </a:solidFill>
              </a:rPr>
              <a:t>THIS INFORMATION IS ENOUGH TO GENERATE A BALANCE PROOF</a:t>
            </a:r>
          </a:p>
        </p:txBody>
      </p:sp>
    </p:spTree>
    <p:extLst>
      <p:ext uri="{BB962C8B-B14F-4D97-AF65-F5344CB8AC3E}">
        <p14:creationId xmlns:p14="http://schemas.microsoft.com/office/powerpoint/2010/main" val="115415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mt="40000"/>
          </a:blip>
          <a:stretch>
            <a:fillRect/>
          </a:stretch>
        </p:blipFill>
        <p:spPr>
          <a:xfrm rot="5400000">
            <a:off x="3974700" y="-1"/>
            <a:ext cx="5143501" cy="5143501"/>
          </a:xfrm>
          <a:prstGeom prst="rect">
            <a:avLst/>
          </a:prstGeom>
          <a:noFill/>
          <a:ln>
            <a:noFill/>
          </a:ln>
        </p:spPr>
      </p:pic>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Generating a Balance Proof</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2" name="TextBox 1">
            <a:extLst>
              <a:ext uri="{FF2B5EF4-FFF2-40B4-BE49-F238E27FC236}">
                <a16:creationId xmlns:a16="http://schemas.microsoft.com/office/drawing/2014/main" id="{64DB1B41-0333-4CDA-8DC7-CA449630E9F3}"/>
              </a:ext>
            </a:extLst>
          </p:cNvPr>
          <p:cNvSpPr txBox="1"/>
          <p:nvPr/>
        </p:nvSpPr>
        <p:spPr>
          <a:xfrm>
            <a:off x="197479" y="1166401"/>
            <a:ext cx="7262037" cy="400110"/>
          </a:xfrm>
          <a:prstGeom prst="rect">
            <a:avLst/>
          </a:prstGeom>
          <a:noFill/>
        </p:spPr>
        <p:txBody>
          <a:bodyPr wrap="square" rtlCol="0">
            <a:spAutoFit/>
          </a:bodyPr>
          <a:lstStyle/>
          <a:p>
            <a:r>
              <a:rPr lang="en-US" sz="2000" dirty="0">
                <a:solidFill>
                  <a:schemeClr val="tx1"/>
                </a:solidFill>
                <a:latin typeface="Montserrat SemiBold"/>
              </a:rPr>
              <a:t>1.  Transaction Output Coins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FA075CB-3B24-4C43-87E7-DED17FDA0547}"/>
                  </a:ext>
                </a:extLst>
              </p:cNvPr>
              <p:cNvSpPr/>
              <p:nvPr/>
            </p:nvSpPr>
            <p:spPr>
              <a:xfrm>
                <a:off x="4188989" y="1152423"/>
                <a:ext cx="2515369" cy="4280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𝐶</m:t>
                          </m:r>
                        </m:e>
                        <m:sub>
                          <m:r>
                            <a:rPr lang="en-US" sz="2000" b="0" i="1" smtClean="0">
                              <a:solidFill>
                                <a:schemeClr val="tx1"/>
                              </a:solidFill>
                              <a:latin typeface="Cambria Math" panose="02040503050406030204" pitchFamily="18" charset="0"/>
                            </a:rPr>
                            <m:t>𝑂</m:t>
                          </m:r>
                          <m:r>
                            <a:rPr lang="en-US" sz="2000" b="0" i="1" smtClean="0">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𝐶</m:t>
                          </m:r>
                        </m:e>
                        <m:sub>
                          <m:r>
                            <a:rPr lang="en-US" sz="2000" b="0" i="1" smtClean="0">
                              <a:solidFill>
                                <a:schemeClr val="tx1"/>
                              </a:solidFill>
                              <a:latin typeface="Cambria Math" panose="02040503050406030204" pitchFamily="18" charset="0"/>
                            </a:rPr>
                            <m:t>𝑂</m:t>
                          </m:r>
                          <m:r>
                            <a:rPr lang="en-US" sz="2000" b="0" i="1" smtClean="0">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rPr>
                        <m:t>,…, </m:t>
                      </m:r>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𝐶</m:t>
                          </m:r>
                        </m:e>
                        <m:sub>
                          <m:r>
                            <a:rPr lang="en-US" sz="2000" b="0" i="1" smtClean="0">
                              <a:solidFill>
                                <a:schemeClr val="tx1"/>
                              </a:solidFill>
                              <a:latin typeface="Cambria Math" panose="02040503050406030204" pitchFamily="18" charset="0"/>
                            </a:rPr>
                            <m:t>𝑂</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𝑁</m:t>
                              </m:r>
                            </m:e>
                            <m:sub>
                              <m:r>
                                <a:rPr lang="en-US" sz="2000" b="0" i="1" smtClean="0">
                                  <a:solidFill>
                                    <a:schemeClr val="tx1"/>
                                  </a:solidFill>
                                  <a:latin typeface="Cambria Math" panose="02040503050406030204" pitchFamily="18" charset="0"/>
                                </a:rPr>
                                <m:t>𝑛𝑒𝑤</m:t>
                              </m:r>
                            </m:sub>
                          </m:sSub>
                        </m:sub>
                      </m:sSub>
                      <m:r>
                        <a:rPr lang="en-US" sz="2000" i="1">
                          <a:solidFill>
                            <a:schemeClr val="tx1"/>
                          </a:solidFill>
                          <a:latin typeface="Cambria Math" panose="02040503050406030204" pitchFamily="18" charset="0"/>
                        </a:rPr>
                        <m:t>)</m:t>
                      </m:r>
                    </m:oMath>
                  </m:oMathPara>
                </a14:m>
                <a:endParaRPr lang="en-US" sz="2000" dirty="0">
                  <a:solidFill>
                    <a:schemeClr val="tx1"/>
                  </a:solidFill>
                </a:endParaRPr>
              </a:p>
            </p:txBody>
          </p:sp>
        </mc:Choice>
        <mc:Fallback xmlns="">
          <p:sp>
            <p:nvSpPr>
              <p:cNvPr id="4" name="Rectangle 3">
                <a:extLst>
                  <a:ext uri="{FF2B5EF4-FFF2-40B4-BE49-F238E27FC236}">
                    <a16:creationId xmlns:a16="http://schemas.microsoft.com/office/drawing/2014/main" id="{AFA075CB-3B24-4C43-87E7-DED17FDA0547}"/>
                  </a:ext>
                </a:extLst>
              </p:cNvPr>
              <p:cNvSpPr>
                <a:spLocks noRot="1" noChangeAspect="1" noMove="1" noResize="1" noEditPoints="1" noAdjustHandles="1" noChangeArrowheads="1" noChangeShapeType="1" noTextEdit="1"/>
              </p:cNvSpPr>
              <p:nvPr/>
            </p:nvSpPr>
            <p:spPr>
              <a:xfrm>
                <a:off x="4188989" y="1152423"/>
                <a:ext cx="2515369" cy="428066"/>
              </a:xfrm>
              <a:prstGeom prst="rect">
                <a:avLst/>
              </a:prstGeom>
              <a:blipFill>
                <a:blip r:embed="rId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62B8F80-7384-4270-840F-1FAD33EABA94}"/>
                  </a:ext>
                </a:extLst>
              </p:cNvPr>
              <p:cNvSpPr txBox="1"/>
              <p:nvPr/>
            </p:nvSpPr>
            <p:spPr>
              <a:xfrm>
                <a:off x="197479" y="1760764"/>
                <a:ext cx="8701971" cy="707886"/>
              </a:xfrm>
              <a:prstGeom prst="rect">
                <a:avLst/>
              </a:prstGeom>
              <a:noFill/>
            </p:spPr>
            <p:txBody>
              <a:bodyPr wrap="square" rtlCol="0">
                <a:spAutoFit/>
              </a:bodyPr>
              <a:lstStyle/>
              <a:p>
                <a:r>
                  <a:rPr lang="en-US" sz="2000" dirty="0">
                    <a:solidFill>
                      <a:schemeClr val="tx1"/>
                    </a:solidFill>
                    <a:latin typeface="Montserrat SemiBold"/>
                  </a:rPr>
                  <a:t>2.  The transaction proof transcript contains the following information (taken from the </a:t>
                </a:r>
                <a14:m>
                  <m:oMath xmlns:m="http://schemas.openxmlformats.org/officeDocument/2006/math">
                    <m:r>
                      <a:rPr lang="en-US" sz="2000" i="1" dirty="0">
                        <a:solidFill>
                          <a:schemeClr val="tx1"/>
                        </a:solidFill>
                        <a:latin typeface="Cambria Math" panose="02040503050406030204" pitchFamily="18" charset="0"/>
                      </a:rPr>
                      <m:t>𝑁</m:t>
                    </m:r>
                    <m:r>
                      <a:rPr lang="en-US" sz="2000" i="1" dirty="0">
                        <a:solidFill>
                          <a:schemeClr val="tx1"/>
                        </a:solidFill>
                        <a:latin typeface="Cambria Math" panose="02040503050406030204" pitchFamily="18" charset="0"/>
                      </a:rPr>
                      <m:t>_</m:t>
                    </m:r>
                    <m:r>
                      <a:rPr lang="en-US" sz="2000" i="1" dirty="0">
                        <a:solidFill>
                          <a:schemeClr val="tx1"/>
                        </a:solidFill>
                        <a:latin typeface="Cambria Math" panose="02040503050406030204" pitchFamily="18" charset="0"/>
                      </a:rPr>
                      <m:t>𝑜𝑙𝑑</m:t>
                    </m:r>
                  </m:oMath>
                </a14:m>
                <a:r>
                  <a:rPr lang="en-US" sz="2000" dirty="0">
                    <a:solidFill>
                      <a:schemeClr val="tx1"/>
                    </a:solidFill>
                    <a:latin typeface="Montserrat SemiBold"/>
                  </a:rPr>
                  <a:t> Sigma Proofs)</a:t>
                </a:r>
              </a:p>
            </p:txBody>
          </p:sp>
        </mc:Choice>
        <mc:Fallback xmlns="">
          <p:sp>
            <p:nvSpPr>
              <p:cNvPr id="9" name="TextBox 8">
                <a:extLst>
                  <a:ext uri="{FF2B5EF4-FFF2-40B4-BE49-F238E27FC236}">
                    <a16:creationId xmlns:a16="http://schemas.microsoft.com/office/drawing/2014/main" id="{A62B8F80-7384-4270-840F-1FAD33EABA94}"/>
                  </a:ext>
                </a:extLst>
              </p:cNvPr>
              <p:cNvSpPr txBox="1">
                <a:spLocks noRot="1" noChangeAspect="1" noMove="1" noResize="1" noEditPoints="1" noAdjustHandles="1" noChangeArrowheads="1" noChangeShapeType="1" noTextEdit="1"/>
              </p:cNvSpPr>
              <p:nvPr/>
            </p:nvSpPr>
            <p:spPr>
              <a:xfrm>
                <a:off x="197479" y="1760764"/>
                <a:ext cx="8701971" cy="707886"/>
              </a:xfrm>
              <a:prstGeom prst="rect">
                <a:avLst/>
              </a:prstGeom>
              <a:blipFill>
                <a:blip r:embed="rId5"/>
                <a:stretch>
                  <a:fillRect l="-700" t="-4310" b="-1551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394C00D-F1DC-4016-82F5-28BD9F059DDD}"/>
              </a:ext>
            </a:extLst>
          </p:cNvPr>
          <p:cNvPicPr>
            <a:picLocks noChangeAspect="1"/>
          </p:cNvPicPr>
          <p:nvPr/>
        </p:nvPicPr>
        <p:blipFill>
          <a:blip r:embed="rId6"/>
          <a:stretch>
            <a:fillRect/>
          </a:stretch>
        </p:blipFill>
        <p:spPr>
          <a:xfrm>
            <a:off x="1925101" y="2826342"/>
            <a:ext cx="1724177" cy="367656"/>
          </a:xfrm>
          <a:prstGeom prst="rect">
            <a:avLst/>
          </a:prstGeom>
        </p:spPr>
      </p:pic>
      <p:pic>
        <p:nvPicPr>
          <p:cNvPr id="7" name="Picture 6">
            <a:extLst>
              <a:ext uri="{FF2B5EF4-FFF2-40B4-BE49-F238E27FC236}">
                <a16:creationId xmlns:a16="http://schemas.microsoft.com/office/drawing/2014/main" id="{515FA999-8C78-4B07-B3ED-23C83CE82A29}"/>
              </a:ext>
            </a:extLst>
          </p:cNvPr>
          <p:cNvPicPr>
            <a:picLocks noChangeAspect="1"/>
          </p:cNvPicPr>
          <p:nvPr/>
        </p:nvPicPr>
        <p:blipFill>
          <a:blip r:embed="rId7"/>
          <a:stretch>
            <a:fillRect/>
          </a:stretch>
        </p:blipFill>
        <p:spPr>
          <a:xfrm>
            <a:off x="3600588" y="3171587"/>
            <a:ext cx="2282000" cy="679990"/>
          </a:xfrm>
          <a:prstGeom prst="rect">
            <a:avLst/>
          </a:prstGeom>
        </p:spPr>
      </p:pic>
      <p:sp>
        <p:nvSpPr>
          <p:cNvPr id="8" name="TextBox 7">
            <a:extLst>
              <a:ext uri="{FF2B5EF4-FFF2-40B4-BE49-F238E27FC236}">
                <a16:creationId xmlns:a16="http://schemas.microsoft.com/office/drawing/2014/main" id="{59332330-5427-4F4C-A61B-AEA615BB2CDF}"/>
              </a:ext>
            </a:extLst>
          </p:cNvPr>
          <p:cNvSpPr txBox="1"/>
          <p:nvPr/>
        </p:nvSpPr>
        <p:spPr>
          <a:xfrm>
            <a:off x="3541397" y="2802327"/>
            <a:ext cx="732319" cy="369332"/>
          </a:xfrm>
          <a:prstGeom prst="rect">
            <a:avLst/>
          </a:prstGeom>
          <a:noFill/>
        </p:spPr>
        <p:txBody>
          <a:bodyPr wrap="square" rtlCol="0">
            <a:spAutoFit/>
          </a:bodyPr>
          <a:lstStyle/>
          <a:p>
            <a:r>
              <a:rPr lang="en-US" sz="1800" dirty="0">
                <a:solidFill>
                  <a:schemeClr val="tx1"/>
                </a:solidFill>
                <a:latin typeface="Montserrat SemiBold"/>
              </a:rPr>
              <a:t>and</a:t>
            </a:r>
          </a:p>
        </p:txBody>
      </p:sp>
      <p:sp>
        <p:nvSpPr>
          <p:cNvPr id="14" name="TextBox 13">
            <a:extLst>
              <a:ext uri="{FF2B5EF4-FFF2-40B4-BE49-F238E27FC236}">
                <a16:creationId xmlns:a16="http://schemas.microsoft.com/office/drawing/2014/main" id="{AF7F0721-A4F2-48D4-9D80-FB75A19AEF48}"/>
              </a:ext>
            </a:extLst>
          </p:cNvPr>
          <p:cNvSpPr txBox="1"/>
          <p:nvPr/>
        </p:nvSpPr>
        <p:spPr>
          <a:xfrm>
            <a:off x="2737902" y="3322625"/>
            <a:ext cx="1041215" cy="369332"/>
          </a:xfrm>
          <a:prstGeom prst="rect">
            <a:avLst/>
          </a:prstGeom>
          <a:noFill/>
        </p:spPr>
        <p:txBody>
          <a:bodyPr wrap="square" rtlCol="0">
            <a:spAutoFit/>
          </a:bodyPr>
          <a:lstStyle/>
          <a:p>
            <a:r>
              <a:rPr lang="en-US" sz="1800" dirty="0">
                <a:solidFill>
                  <a:schemeClr val="tx1"/>
                </a:solidFill>
                <a:latin typeface="Montserrat SemiBold"/>
              </a:rPr>
              <a:t>where</a:t>
            </a:r>
          </a:p>
        </p:txBody>
      </p:sp>
      <p:pic>
        <p:nvPicPr>
          <p:cNvPr id="11" name="Picture 10">
            <a:extLst>
              <a:ext uri="{FF2B5EF4-FFF2-40B4-BE49-F238E27FC236}">
                <a16:creationId xmlns:a16="http://schemas.microsoft.com/office/drawing/2014/main" id="{7306B02D-DFC8-433F-8F4E-1530F2823D0F}"/>
              </a:ext>
            </a:extLst>
          </p:cNvPr>
          <p:cNvPicPr>
            <a:picLocks noChangeAspect="1"/>
          </p:cNvPicPr>
          <p:nvPr/>
        </p:nvPicPr>
        <p:blipFill>
          <a:blip r:embed="rId8"/>
          <a:stretch>
            <a:fillRect/>
          </a:stretch>
        </p:blipFill>
        <p:spPr>
          <a:xfrm>
            <a:off x="6805812" y="3184584"/>
            <a:ext cx="2316576" cy="645414"/>
          </a:xfrm>
          <a:prstGeom prst="rect">
            <a:avLst/>
          </a:prstGeom>
        </p:spPr>
      </p:pic>
      <p:pic>
        <p:nvPicPr>
          <p:cNvPr id="12" name="Picture 11">
            <a:extLst>
              <a:ext uri="{FF2B5EF4-FFF2-40B4-BE49-F238E27FC236}">
                <a16:creationId xmlns:a16="http://schemas.microsoft.com/office/drawing/2014/main" id="{E21C81BA-8C44-48BD-9101-E02AD5D76828}"/>
              </a:ext>
            </a:extLst>
          </p:cNvPr>
          <p:cNvPicPr>
            <a:picLocks noChangeAspect="1"/>
          </p:cNvPicPr>
          <p:nvPr/>
        </p:nvPicPr>
        <p:blipFill>
          <a:blip r:embed="rId9"/>
          <a:stretch>
            <a:fillRect/>
          </a:stretch>
        </p:blipFill>
        <p:spPr>
          <a:xfrm>
            <a:off x="4205405" y="2799539"/>
            <a:ext cx="1736856" cy="354979"/>
          </a:xfrm>
          <a:prstGeom prst="rect">
            <a:avLst/>
          </a:prstGeom>
        </p:spPr>
      </p:pic>
      <p:pic>
        <p:nvPicPr>
          <p:cNvPr id="13" name="Picture 12">
            <a:extLst>
              <a:ext uri="{FF2B5EF4-FFF2-40B4-BE49-F238E27FC236}">
                <a16:creationId xmlns:a16="http://schemas.microsoft.com/office/drawing/2014/main" id="{54A2FF66-511B-4259-AF11-59687A389624}"/>
              </a:ext>
            </a:extLst>
          </p:cNvPr>
          <p:cNvPicPr>
            <a:picLocks noChangeAspect="1"/>
          </p:cNvPicPr>
          <p:nvPr/>
        </p:nvPicPr>
        <p:blipFill>
          <a:blip r:embed="rId10"/>
          <a:stretch>
            <a:fillRect/>
          </a:stretch>
        </p:blipFill>
        <p:spPr>
          <a:xfrm>
            <a:off x="1978954" y="4248970"/>
            <a:ext cx="4640066" cy="354978"/>
          </a:xfrm>
          <a:prstGeom prst="rect">
            <a:avLst/>
          </a:prstGeom>
        </p:spPr>
      </p:pic>
      <p:pic>
        <p:nvPicPr>
          <p:cNvPr id="15" name="Picture 14">
            <a:extLst>
              <a:ext uri="{FF2B5EF4-FFF2-40B4-BE49-F238E27FC236}">
                <a16:creationId xmlns:a16="http://schemas.microsoft.com/office/drawing/2014/main" id="{6F766DC5-3AAE-4434-B823-FBFD5C19AFA6}"/>
              </a:ext>
            </a:extLst>
          </p:cNvPr>
          <p:cNvPicPr>
            <a:picLocks noChangeAspect="1"/>
          </p:cNvPicPr>
          <p:nvPr/>
        </p:nvPicPr>
        <p:blipFill>
          <a:blip r:embed="rId11"/>
          <a:stretch>
            <a:fillRect/>
          </a:stretch>
        </p:blipFill>
        <p:spPr>
          <a:xfrm>
            <a:off x="6695517" y="4287003"/>
            <a:ext cx="1673466" cy="278912"/>
          </a:xfrm>
          <a:prstGeom prst="rect">
            <a:avLst/>
          </a:prstGeom>
        </p:spPr>
      </p:pic>
      <p:sp>
        <p:nvSpPr>
          <p:cNvPr id="19" name="TextBox 18">
            <a:extLst>
              <a:ext uri="{FF2B5EF4-FFF2-40B4-BE49-F238E27FC236}">
                <a16:creationId xmlns:a16="http://schemas.microsoft.com/office/drawing/2014/main" id="{59AE5ECA-2976-4302-8F89-165D0D9183A3}"/>
              </a:ext>
            </a:extLst>
          </p:cNvPr>
          <p:cNvSpPr txBox="1"/>
          <p:nvPr/>
        </p:nvSpPr>
        <p:spPr>
          <a:xfrm>
            <a:off x="5982092" y="3314900"/>
            <a:ext cx="732319" cy="369332"/>
          </a:xfrm>
          <a:prstGeom prst="rect">
            <a:avLst/>
          </a:prstGeom>
          <a:noFill/>
        </p:spPr>
        <p:txBody>
          <a:bodyPr wrap="square" rtlCol="0">
            <a:spAutoFit/>
          </a:bodyPr>
          <a:lstStyle/>
          <a:p>
            <a:r>
              <a:rPr lang="en-US" sz="1800" dirty="0">
                <a:solidFill>
                  <a:schemeClr val="tx1"/>
                </a:solidFill>
                <a:latin typeface="Montserrat SemiBold"/>
              </a:rPr>
              <a:t>and</a:t>
            </a:r>
          </a:p>
        </p:txBody>
      </p:sp>
      <p:pic>
        <p:nvPicPr>
          <p:cNvPr id="3" name="Picture 2">
            <a:extLst>
              <a:ext uri="{FF2B5EF4-FFF2-40B4-BE49-F238E27FC236}">
                <a16:creationId xmlns:a16="http://schemas.microsoft.com/office/drawing/2014/main" id="{BC51AEDB-35DB-4326-BE0F-FAB99E4DEC5A}"/>
              </a:ext>
            </a:extLst>
          </p:cNvPr>
          <p:cNvPicPr>
            <a:picLocks noChangeAspect="1"/>
          </p:cNvPicPr>
          <p:nvPr/>
        </p:nvPicPr>
        <p:blipFill>
          <a:blip r:embed="rId12"/>
          <a:stretch>
            <a:fillRect/>
          </a:stretch>
        </p:blipFill>
        <p:spPr>
          <a:xfrm>
            <a:off x="8153" y="3356193"/>
            <a:ext cx="1719606" cy="1787307"/>
          </a:xfrm>
          <a:prstGeom prst="rect">
            <a:avLst/>
          </a:prstGeom>
        </p:spPr>
      </p:pic>
    </p:spTree>
    <p:extLst>
      <p:ext uri="{BB962C8B-B14F-4D97-AF65-F5344CB8AC3E}">
        <p14:creationId xmlns:p14="http://schemas.microsoft.com/office/powerpoint/2010/main" val="3682127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mt="40000"/>
          </a:blip>
          <a:stretch>
            <a:fillRect/>
          </a:stretch>
        </p:blipFill>
        <p:spPr>
          <a:xfrm rot="5400000">
            <a:off x="3767363" y="0"/>
            <a:ext cx="5143501" cy="5143501"/>
          </a:xfrm>
          <a:prstGeom prst="rect">
            <a:avLst/>
          </a:prstGeom>
          <a:noFill/>
          <a:ln>
            <a:noFill/>
          </a:ln>
        </p:spPr>
      </p:pic>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Generating a Balance Proof</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17" name="TextBox 16">
            <a:extLst>
              <a:ext uri="{FF2B5EF4-FFF2-40B4-BE49-F238E27FC236}">
                <a16:creationId xmlns:a16="http://schemas.microsoft.com/office/drawing/2014/main" id="{979EEF74-915E-445C-8E2B-99C02A2BD811}"/>
              </a:ext>
            </a:extLst>
          </p:cNvPr>
          <p:cNvSpPr txBox="1"/>
          <p:nvPr/>
        </p:nvSpPr>
        <p:spPr>
          <a:xfrm>
            <a:off x="197479" y="1166401"/>
            <a:ext cx="7262037" cy="400110"/>
          </a:xfrm>
          <a:prstGeom prst="rect">
            <a:avLst/>
          </a:prstGeom>
          <a:noFill/>
        </p:spPr>
        <p:txBody>
          <a:bodyPr wrap="square" rtlCol="0">
            <a:spAutoFit/>
          </a:bodyPr>
          <a:lstStyle/>
          <a:p>
            <a:r>
              <a:rPr lang="en-US" sz="2000" dirty="0">
                <a:solidFill>
                  <a:schemeClr val="tx1"/>
                </a:solidFill>
                <a:latin typeface="Montserrat SemiBold"/>
              </a:rPr>
              <a:t>Each Verifier can compute the following values</a:t>
            </a:r>
          </a:p>
        </p:txBody>
      </p:sp>
      <p:pic>
        <p:nvPicPr>
          <p:cNvPr id="3" name="Picture 2">
            <a:extLst>
              <a:ext uri="{FF2B5EF4-FFF2-40B4-BE49-F238E27FC236}">
                <a16:creationId xmlns:a16="http://schemas.microsoft.com/office/drawing/2014/main" id="{3BA79141-075F-4783-9BE2-53A514A50FA1}"/>
              </a:ext>
            </a:extLst>
          </p:cNvPr>
          <p:cNvPicPr>
            <a:picLocks noChangeAspect="1"/>
          </p:cNvPicPr>
          <p:nvPr/>
        </p:nvPicPr>
        <p:blipFill>
          <a:blip r:embed="rId4"/>
          <a:stretch>
            <a:fillRect/>
          </a:stretch>
        </p:blipFill>
        <p:spPr>
          <a:xfrm>
            <a:off x="1167749" y="1545801"/>
            <a:ext cx="2547081" cy="368808"/>
          </a:xfrm>
          <a:prstGeom prst="rect">
            <a:avLst/>
          </a:prstGeom>
        </p:spPr>
      </p:pic>
      <p:grpSp>
        <p:nvGrpSpPr>
          <p:cNvPr id="4" name="Group 3">
            <a:extLst>
              <a:ext uri="{FF2B5EF4-FFF2-40B4-BE49-F238E27FC236}">
                <a16:creationId xmlns:a16="http://schemas.microsoft.com/office/drawing/2014/main" id="{F10CAC71-3340-4056-905B-5EAE8DFE2D71}"/>
              </a:ext>
            </a:extLst>
          </p:cNvPr>
          <p:cNvGrpSpPr/>
          <p:nvPr/>
        </p:nvGrpSpPr>
        <p:grpSpPr>
          <a:xfrm>
            <a:off x="1424903" y="2053763"/>
            <a:ext cx="6038603" cy="367656"/>
            <a:chOff x="1424903" y="2053763"/>
            <a:chExt cx="6038603" cy="367656"/>
          </a:xfrm>
        </p:grpSpPr>
        <p:pic>
          <p:nvPicPr>
            <p:cNvPr id="10" name="Picture 9">
              <a:extLst>
                <a:ext uri="{FF2B5EF4-FFF2-40B4-BE49-F238E27FC236}">
                  <a16:creationId xmlns:a16="http://schemas.microsoft.com/office/drawing/2014/main" id="{A325CC87-C969-46E2-AE38-C7B8BDA2CDE9}"/>
                </a:ext>
              </a:extLst>
            </p:cNvPr>
            <p:cNvPicPr>
              <a:picLocks noChangeAspect="1"/>
            </p:cNvPicPr>
            <p:nvPr/>
          </p:nvPicPr>
          <p:blipFill>
            <a:blip r:embed="rId5"/>
            <a:stretch>
              <a:fillRect/>
            </a:stretch>
          </p:blipFill>
          <p:spPr>
            <a:xfrm>
              <a:off x="1707796" y="2053763"/>
              <a:ext cx="5755710" cy="367656"/>
            </a:xfrm>
            <a:prstGeom prst="rect">
              <a:avLst/>
            </a:prstGeom>
          </p:spPr>
        </p:pic>
        <p:pic>
          <p:nvPicPr>
            <p:cNvPr id="16" name="Picture 15">
              <a:extLst>
                <a:ext uri="{FF2B5EF4-FFF2-40B4-BE49-F238E27FC236}">
                  <a16:creationId xmlns:a16="http://schemas.microsoft.com/office/drawing/2014/main" id="{85422F6C-4EE4-4AB6-9912-906BBEC3AD52}"/>
                </a:ext>
              </a:extLst>
            </p:cNvPr>
            <p:cNvPicPr>
              <a:picLocks noChangeAspect="1"/>
            </p:cNvPicPr>
            <p:nvPr/>
          </p:nvPicPr>
          <p:blipFill>
            <a:blip r:embed="rId6"/>
            <a:stretch>
              <a:fillRect/>
            </a:stretch>
          </p:blipFill>
          <p:spPr>
            <a:xfrm>
              <a:off x="1424903" y="2184047"/>
              <a:ext cx="282893" cy="199073"/>
            </a:xfrm>
            <a:prstGeom prst="rect">
              <a:avLst/>
            </a:prstGeom>
          </p:spPr>
        </p:pic>
      </p:grpSp>
      <p:pic>
        <p:nvPicPr>
          <p:cNvPr id="22" name="Picture 21">
            <a:extLst>
              <a:ext uri="{FF2B5EF4-FFF2-40B4-BE49-F238E27FC236}">
                <a16:creationId xmlns:a16="http://schemas.microsoft.com/office/drawing/2014/main" id="{2A4F918D-EAD5-4CE0-AF3A-32B147490CA0}"/>
              </a:ext>
            </a:extLst>
          </p:cNvPr>
          <p:cNvPicPr>
            <a:picLocks noChangeAspect="1"/>
          </p:cNvPicPr>
          <p:nvPr/>
        </p:nvPicPr>
        <p:blipFill>
          <a:blip r:embed="rId6"/>
          <a:stretch>
            <a:fillRect/>
          </a:stretch>
        </p:blipFill>
        <p:spPr>
          <a:xfrm>
            <a:off x="3717139" y="1667320"/>
            <a:ext cx="282893" cy="199073"/>
          </a:xfrm>
          <a:prstGeom prst="rect">
            <a:avLst/>
          </a:prstGeom>
        </p:spPr>
      </p:pic>
      <p:pic>
        <p:nvPicPr>
          <p:cNvPr id="20" name="Picture 19">
            <a:extLst>
              <a:ext uri="{FF2B5EF4-FFF2-40B4-BE49-F238E27FC236}">
                <a16:creationId xmlns:a16="http://schemas.microsoft.com/office/drawing/2014/main" id="{7D592975-263B-4060-83E9-42A4C8C7729C}"/>
              </a:ext>
            </a:extLst>
          </p:cNvPr>
          <p:cNvPicPr>
            <a:picLocks noChangeAspect="1"/>
          </p:cNvPicPr>
          <p:nvPr/>
        </p:nvPicPr>
        <p:blipFill>
          <a:blip r:embed="rId7"/>
          <a:stretch>
            <a:fillRect/>
          </a:stretch>
        </p:blipFill>
        <p:spPr>
          <a:xfrm>
            <a:off x="1174445" y="2512664"/>
            <a:ext cx="7376160" cy="1048798"/>
          </a:xfrm>
          <a:prstGeom prst="rect">
            <a:avLst/>
          </a:prstGeom>
        </p:spPr>
      </p:pic>
      <p:sp>
        <p:nvSpPr>
          <p:cNvPr id="27" name="Rectangle 26">
            <a:extLst>
              <a:ext uri="{FF2B5EF4-FFF2-40B4-BE49-F238E27FC236}">
                <a16:creationId xmlns:a16="http://schemas.microsoft.com/office/drawing/2014/main" id="{BD4EB603-7D85-4BDF-99E6-7B3A6773AE93}"/>
              </a:ext>
            </a:extLst>
          </p:cNvPr>
          <p:cNvSpPr/>
          <p:nvPr/>
        </p:nvSpPr>
        <p:spPr>
          <a:xfrm>
            <a:off x="1678208" y="3168039"/>
            <a:ext cx="1571768" cy="36765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E28765D-FD0D-469B-BBF9-B1021DEFF4EE}"/>
              </a:ext>
            </a:extLst>
          </p:cNvPr>
          <p:cNvGrpSpPr/>
          <p:nvPr/>
        </p:nvGrpSpPr>
        <p:grpSpPr>
          <a:xfrm>
            <a:off x="225258" y="3489056"/>
            <a:ext cx="7262037" cy="720986"/>
            <a:chOff x="225258" y="3489056"/>
            <a:chExt cx="7262037" cy="720986"/>
          </a:xfrm>
        </p:grpSpPr>
        <p:sp>
          <p:nvSpPr>
            <p:cNvPr id="28" name="TextBox 27">
              <a:extLst>
                <a:ext uri="{FF2B5EF4-FFF2-40B4-BE49-F238E27FC236}">
                  <a16:creationId xmlns:a16="http://schemas.microsoft.com/office/drawing/2014/main" id="{F7CD562E-12EF-4A9C-A4E5-4D25F7AFB85B}"/>
                </a:ext>
              </a:extLst>
            </p:cNvPr>
            <p:cNvSpPr txBox="1"/>
            <p:nvPr/>
          </p:nvSpPr>
          <p:spPr>
            <a:xfrm>
              <a:off x="225258" y="3647743"/>
              <a:ext cx="7262037" cy="400110"/>
            </a:xfrm>
            <a:prstGeom prst="rect">
              <a:avLst/>
            </a:prstGeom>
            <a:noFill/>
          </p:spPr>
          <p:txBody>
            <a:bodyPr wrap="square" rtlCol="0">
              <a:spAutoFit/>
            </a:bodyPr>
            <a:lstStyle/>
            <a:p>
              <a:r>
                <a:rPr lang="en-US" sz="2000" dirty="0">
                  <a:solidFill>
                    <a:schemeClr val="tx1"/>
                  </a:solidFill>
                  <a:latin typeface="Montserrat SemiBold"/>
                </a:rPr>
                <a:t>If the balance is preserved then  </a:t>
              </a:r>
            </a:p>
          </p:txBody>
        </p:sp>
        <p:pic>
          <p:nvPicPr>
            <p:cNvPr id="21" name="Picture 20">
              <a:extLst>
                <a:ext uri="{FF2B5EF4-FFF2-40B4-BE49-F238E27FC236}">
                  <a16:creationId xmlns:a16="http://schemas.microsoft.com/office/drawing/2014/main" id="{0F5EE606-468C-4A75-A51D-A9BABDB514BC}"/>
                </a:ext>
              </a:extLst>
            </p:cNvPr>
            <p:cNvPicPr>
              <a:picLocks noChangeAspect="1"/>
            </p:cNvPicPr>
            <p:nvPr/>
          </p:nvPicPr>
          <p:blipFill>
            <a:blip r:embed="rId8"/>
            <a:stretch>
              <a:fillRect/>
            </a:stretch>
          </p:blipFill>
          <p:spPr>
            <a:xfrm>
              <a:off x="4447634" y="3489056"/>
              <a:ext cx="1380610" cy="720986"/>
            </a:xfrm>
            <a:prstGeom prst="rect">
              <a:avLst/>
            </a:prstGeom>
          </p:spPr>
        </p:pic>
      </p:grpSp>
      <p:sp>
        <p:nvSpPr>
          <p:cNvPr id="25" name="Rectangle 24">
            <a:extLst>
              <a:ext uri="{FF2B5EF4-FFF2-40B4-BE49-F238E27FC236}">
                <a16:creationId xmlns:a16="http://schemas.microsoft.com/office/drawing/2014/main" id="{812025E8-3953-4E77-B150-BBDFFB613970}"/>
              </a:ext>
            </a:extLst>
          </p:cNvPr>
          <p:cNvSpPr/>
          <p:nvPr/>
        </p:nvSpPr>
        <p:spPr>
          <a:xfrm>
            <a:off x="3580482" y="2040672"/>
            <a:ext cx="1907224" cy="39913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492E448-28C7-4BB4-87C3-4F409521307F}"/>
                  </a:ext>
                </a:extLst>
              </p:cNvPr>
              <p:cNvSpPr txBox="1"/>
              <p:nvPr/>
            </p:nvSpPr>
            <p:spPr>
              <a:xfrm>
                <a:off x="0" y="4197338"/>
                <a:ext cx="9144000" cy="837089"/>
              </a:xfrm>
              <a:prstGeom prst="rect">
                <a:avLst/>
              </a:prstGeom>
              <a:noFill/>
            </p:spPr>
            <p:txBody>
              <a:bodyPr wrap="square" rtlCol="0">
                <a:spAutoFit/>
              </a:bodyPr>
              <a:lstStyle/>
              <a:p>
                <a:r>
                  <a:rPr lang="en-US" sz="2000" dirty="0">
                    <a:solidFill>
                      <a:srgbClr val="00B050"/>
                    </a:solidFill>
                    <a:latin typeface="Montserrat SemiBold"/>
                  </a:rPr>
                  <a:t>Prover provides a proof of representation of the value </a:t>
                </a:r>
                <a14:m>
                  <m:oMath xmlns:m="http://schemas.openxmlformats.org/officeDocument/2006/math">
                    <m:f>
                      <m:fPr>
                        <m:ctrlPr>
                          <a:rPr lang="en-US" sz="2000" i="1" dirty="0" smtClean="0">
                            <a:solidFill>
                              <a:srgbClr val="00B050"/>
                            </a:solidFill>
                            <a:latin typeface="Cambria Math" panose="02040503050406030204" pitchFamily="18" charset="0"/>
                          </a:rPr>
                        </m:ctrlPr>
                      </m:fPr>
                      <m:num>
                        <m:r>
                          <a:rPr lang="en-US" sz="2000" i="1" dirty="0" smtClean="0">
                            <a:solidFill>
                              <a:srgbClr val="00B050"/>
                            </a:solidFill>
                            <a:latin typeface="Cambria Math" panose="02040503050406030204" pitchFamily="18" charset="0"/>
                          </a:rPr>
                          <m:t>𝐴</m:t>
                        </m:r>
                      </m:num>
                      <m:den>
                        <m:r>
                          <a:rPr lang="en-US" sz="2000" i="1" dirty="0" smtClean="0">
                            <a:solidFill>
                              <a:srgbClr val="00B050"/>
                            </a:solidFill>
                            <a:latin typeface="Cambria Math" panose="02040503050406030204" pitchFamily="18" charset="0"/>
                          </a:rPr>
                          <m:t>𝐵</m:t>
                        </m:r>
                      </m:den>
                    </m:f>
                  </m:oMath>
                </a14:m>
                <a:r>
                  <a:rPr lang="en-US" sz="2000" dirty="0">
                    <a:solidFill>
                      <a:srgbClr val="00B050"/>
                    </a:solidFill>
                    <a:latin typeface="Montserrat SemiBold"/>
                  </a:rPr>
                  <a:t> with respect to the generators </a:t>
                </a:r>
                <a14:m>
                  <m:oMath xmlns:m="http://schemas.openxmlformats.org/officeDocument/2006/math">
                    <m:r>
                      <a:rPr lang="en-US" sz="2000" i="1" dirty="0" smtClean="0">
                        <a:solidFill>
                          <a:srgbClr val="00B050"/>
                        </a:solidFill>
                        <a:latin typeface="Cambria Math" panose="02040503050406030204" pitchFamily="18" charset="0"/>
                      </a:rPr>
                      <m:t>𝑔</m:t>
                    </m:r>
                  </m:oMath>
                </a14:m>
                <a:r>
                  <a:rPr lang="en-US" sz="2000" dirty="0">
                    <a:solidFill>
                      <a:srgbClr val="00B050"/>
                    </a:solidFill>
                    <a:latin typeface="Montserrat SemiBold"/>
                  </a:rPr>
                  <a:t> and </a:t>
                </a:r>
                <a14:m>
                  <m:oMath xmlns:m="http://schemas.openxmlformats.org/officeDocument/2006/math">
                    <m:sSub>
                      <m:sSubPr>
                        <m:ctrlPr>
                          <a:rPr lang="en-US" sz="2000" b="0" i="1" dirty="0" smtClean="0">
                            <a:solidFill>
                              <a:srgbClr val="00B050"/>
                            </a:solidFill>
                            <a:latin typeface="Cambria Math" panose="02040503050406030204" pitchFamily="18" charset="0"/>
                          </a:rPr>
                        </m:ctrlPr>
                      </m:sSubPr>
                      <m:e>
                        <m:r>
                          <a:rPr lang="en-US" sz="2000" i="1" dirty="0" smtClean="0">
                            <a:solidFill>
                              <a:srgbClr val="00B050"/>
                            </a:solidFill>
                            <a:latin typeface="Cambria Math" panose="02040503050406030204" pitchFamily="18" charset="0"/>
                          </a:rPr>
                          <m:t>h</m:t>
                        </m:r>
                      </m:e>
                      <m:sub>
                        <m:r>
                          <a:rPr lang="en-US" sz="2000" i="1" dirty="0" smtClean="0">
                            <a:solidFill>
                              <a:srgbClr val="00B050"/>
                            </a:solidFill>
                            <a:latin typeface="Cambria Math" panose="02040503050406030204" pitchFamily="18" charset="0"/>
                          </a:rPr>
                          <m:t>2</m:t>
                        </m:r>
                      </m:sub>
                    </m:sSub>
                  </m:oMath>
                </a14:m>
                <a:r>
                  <a:rPr lang="en-US" sz="2000" dirty="0">
                    <a:solidFill>
                      <a:srgbClr val="00B050"/>
                    </a:solidFill>
                    <a:latin typeface="Montserrat SemiBold"/>
                  </a:rPr>
                  <a:t> (through gen. </a:t>
                </a:r>
                <a:r>
                  <a:rPr lang="en-US" sz="2000" dirty="0" err="1">
                    <a:solidFill>
                      <a:srgbClr val="00B050"/>
                    </a:solidFill>
                    <a:latin typeface="Montserrat SemiBold"/>
                  </a:rPr>
                  <a:t>Schnorr</a:t>
                </a:r>
                <a:r>
                  <a:rPr lang="en-US" sz="2000" dirty="0">
                    <a:solidFill>
                      <a:srgbClr val="00B050"/>
                    </a:solidFill>
                    <a:latin typeface="Montserrat SemiBold"/>
                  </a:rPr>
                  <a:t> proof of Knowledge?)</a:t>
                </a:r>
              </a:p>
            </p:txBody>
          </p:sp>
        </mc:Choice>
        <mc:Fallback xmlns="">
          <p:sp>
            <p:nvSpPr>
              <p:cNvPr id="31" name="TextBox 30">
                <a:extLst>
                  <a:ext uri="{FF2B5EF4-FFF2-40B4-BE49-F238E27FC236}">
                    <a16:creationId xmlns:a16="http://schemas.microsoft.com/office/drawing/2014/main" id="{E492E448-28C7-4BB4-87C3-4F409521307F}"/>
                  </a:ext>
                </a:extLst>
              </p:cNvPr>
              <p:cNvSpPr txBox="1">
                <a:spLocks noRot="1" noChangeAspect="1" noMove="1" noResize="1" noEditPoints="1" noAdjustHandles="1" noChangeArrowheads="1" noChangeShapeType="1" noTextEdit="1"/>
              </p:cNvSpPr>
              <p:nvPr/>
            </p:nvSpPr>
            <p:spPr>
              <a:xfrm>
                <a:off x="0" y="4197338"/>
                <a:ext cx="9144000" cy="837089"/>
              </a:xfrm>
              <a:prstGeom prst="rect">
                <a:avLst/>
              </a:prstGeom>
              <a:blipFill>
                <a:blip r:embed="rId9"/>
                <a:stretch>
                  <a:fillRect l="-667" r="-1200" b="-13139"/>
                </a:stretch>
              </a:blipFill>
            </p:spPr>
            <p:txBody>
              <a:bodyPr/>
              <a:lstStyle/>
              <a:p>
                <a:r>
                  <a:rPr lang="en-US">
                    <a:noFill/>
                  </a:rPr>
                  <a:t> </a:t>
                </a:r>
              </a:p>
            </p:txBody>
          </p:sp>
        </mc:Fallback>
      </mc:AlternateContent>
    </p:spTree>
    <p:extLst>
      <p:ext uri="{BB962C8B-B14F-4D97-AF65-F5344CB8AC3E}">
        <p14:creationId xmlns:p14="http://schemas.microsoft.com/office/powerpoint/2010/main" val="20048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Montserrat SemiBold"/>
                <a:ea typeface="Montserrat SemiBold"/>
                <a:cs typeface="Montserrat SemiBold"/>
                <a:sym typeface="Montserrat SemiBold"/>
              </a:rPr>
              <a:t>Generating Balance Proof</a:t>
            </a: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20" name="TextBox 19">
            <a:extLst>
              <a:ext uri="{FF2B5EF4-FFF2-40B4-BE49-F238E27FC236}">
                <a16:creationId xmlns:a16="http://schemas.microsoft.com/office/drawing/2014/main" id="{52300E23-D693-4038-9EC5-7BA321C7E9FD}"/>
              </a:ext>
            </a:extLst>
          </p:cNvPr>
          <p:cNvSpPr txBox="1"/>
          <p:nvPr/>
        </p:nvSpPr>
        <p:spPr>
          <a:xfrm>
            <a:off x="726807" y="2387084"/>
            <a:ext cx="7162551" cy="954107"/>
          </a:xfrm>
          <a:prstGeom prst="rect">
            <a:avLst/>
          </a:prstGeom>
          <a:noFill/>
        </p:spPr>
        <p:txBody>
          <a:bodyPr wrap="square" rtlCol="0">
            <a:spAutoFit/>
          </a:bodyPr>
          <a:lstStyle/>
          <a:p>
            <a:pPr algn="ctr"/>
            <a:r>
              <a:rPr lang="en-US" sz="2800" dirty="0">
                <a:solidFill>
                  <a:srgbClr val="00B050"/>
                </a:solidFill>
                <a:latin typeface="Montserrat SemiBold"/>
              </a:rPr>
              <a:t>Any feedback or comments on balance proof generation method?</a:t>
            </a:r>
          </a:p>
        </p:txBody>
      </p:sp>
    </p:spTree>
    <p:extLst>
      <p:ext uri="{BB962C8B-B14F-4D97-AF65-F5344CB8AC3E}">
        <p14:creationId xmlns:p14="http://schemas.microsoft.com/office/powerpoint/2010/main" val="289667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Batch Verification of 1-o-o-N Proofs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17" name="TextBox 16">
            <a:extLst>
              <a:ext uri="{FF2B5EF4-FFF2-40B4-BE49-F238E27FC236}">
                <a16:creationId xmlns:a16="http://schemas.microsoft.com/office/drawing/2014/main" id="{979EEF74-915E-445C-8E2B-99C02A2BD811}"/>
              </a:ext>
            </a:extLst>
          </p:cNvPr>
          <p:cNvSpPr txBox="1"/>
          <p:nvPr/>
        </p:nvSpPr>
        <p:spPr>
          <a:xfrm>
            <a:off x="197479" y="1166401"/>
            <a:ext cx="7262037" cy="707886"/>
          </a:xfrm>
          <a:prstGeom prst="rect">
            <a:avLst/>
          </a:prstGeom>
          <a:noFill/>
        </p:spPr>
        <p:txBody>
          <a:bodyPr wrap="square" rtlCol="0">
            <a:spAutoFit/>
          </a:bodyPr>
          <a:lstStyle/>
          <a:p>
            <a:r>
              <a:rPr lang="en-US" sz="2000" dirty="0">
                <a:solidFill>
                  <a:schemeClr val="tx1"/>
                </a:solidFill>
                <a:latin typeface="Montserrat SemiBold"/>
              </a:rPr>
              <a:t>The verification of the </a:t>
            </a:r>
            <a:r>
              <a:rPr lang="en-US" sz="2000" i="1" dirty="0">
                <a:solidFill>
                  <a:schemeClr val="tx1"/>
                </a:solidFill>
                <a:latin typeface="Montserrat SemiBold"/>
              </a:rPr>
              <a:t>t</a:t>
            </a:r>
            <a:r>
              <a:rPr lang="en-US" sz="2000" dirty="0">
                <a:solidFill>
                  <a:schemeClr val="tx1"/>
                </a:solidFill>
                <a:latin typeface="Montserrat SemiBold"/>
              </a:rPr>
              <a:t>-</a:t>
            </a:r>
            <a:r>
              <a:rPr lang="en-US" sz="2000" dirty="0" err="1">
                <a:solidFill>
                  <a:schemeClr val="tx1"/>
                </a:solidFill>
                <a:latin typeface="Montserrat SemiBold"/>
              </a:rPr>
              <a:t>th</a:t>
            </a:r>
            <a:r>
              <a:rPr lang="en-US" sz="2000" dirty="0">
                <a:solidFill>
                  <a:schemeClr val="tx1"/>
                </a:solidFill>
                <a:latin typeface="Montserrat SemiBold"/>
              </a:rPr>
              <a:t> 1-o-o-N Proof boils down to a big multi-exponentiation </a:t>
            </a:r>
          </a:p>
        </p:txBody>
      </p:sp>
      <p:pic>
        <p:nvPicPr>
          <p:cNvPr id="2" name="Picture 1">
            <a:extLst>
              <a:ext uri="{FF2B5EF4-FFF2-40B4-BE49-F238E27FC236}">
                <a16:creationId xmlns:a16="http://schemas.microsoft.com/office/drawing/2014/main" id="{85A2947D-472C-4795-8131-E5E318C3DB62}"/>
              </a:ext>
            </a:extLst>
          </p:cNvPr>
          <p:cNvPicPr>
            <a:picLocks noChangeAspect="1"/>
          </p:cNvPicPr>
          <p:nvPr/>
        </p:nvPicPr>
        <p:blipFill>
          <a:blip r:embed="rId3"/>
          <a:stretch>
            <a:fillRect/>
          </a:stretch>
        </p:blipFill>
        <p:spPr>
          <a:xfrm>
            <a:off x="1902070" y="1879107"/>
            <a:ext cx="5898969" cy="892516"/>
          </a:xfrm>
          <a:prstGeom prst="rect">
            <a:avLst/>
          </a:prstGeom>
        </p:spPr>
      </p:pic>
    </p:spTree>
    <p:extLst>
      <p:ext uri="{BB962C8B-B14F-4D97-AF65-F5344CB8AC3E}">
        <p14:creationId xmlns:p14="http://schemas.microsoft.com/office/powerpoint/2010/main" val="880376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Batch Verification of 1-o-o-N Proofs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17" name="TextBox 16">
            <a:extLst>
              <a:ext uri="{FF2B5EF4-FFF2-40B4-BE49-F238E27FC236}">
                <a16:creationId xmlns:a16="http://schemas.microsoft.com/office/drawing/2014/main" id="{979EEF74-915E-445C-8E2B-99C02A2BD811}"/>
              </a:ext>
            </a:extLst>
          </p:cNvPr>
          <p:cNvSpPr txBox="1"/>
          <p:nvPr/>
        </p:nvSpPr>
        <p:spPr>
          <a:xfrm>
            <a:off x="197479" y="1166401"/>
            <a:ext cx="7262037" cy="707886"/>
          </a:xfrm>
          <a:prstGeom prst="rect">
            <a:avLst/>
          </a:prstGeom>
          <a:noFill/>
        </p:spPr>
        <p:txBody>
          <a:bodyPr wrap="square" rtlCol="0">
            <a:spAutoFit/>
          </a:bodyPr>
          <a:lstStyle/>
          <a:p>
            <a:r>
              <a:rPr lang="en-US" sz="2000" dirty="0">
                <a:solidFill>
                  <a:schemeClr val="tx1"/>
                </a:solidFill>
                <a:latin typeface="Montserrat SemiBold"/>
              </a:rPr>
              <a:t>The verification of the </a:t>
            </a:r>
            <a:r>
              <a:rPr lang="en-US" sz="2000" i="1" dirty="0">
                <a:solidFill>
                  <a:schemeClr val="tx1"/>
                </a:solidFill>
                <a:latin typeface="Montserrat SemiBold"/>
              </a:rPr>
              <a:t>t</a:t>
            </a:r>
            <a:r>
              <a:rPr lang="en-US" sz="2000" dirty="0">
                <a:solidFill>
                  <a:schemeClr val="tx1"/>
                </a:solidFill>
                <a:latin typeface="Montserrat SemiBold"/>
              </a:rPr>
              <a:t>-</a:t>
            </a:r>
            <a:r>
              <a:rPr lang="en-US" sz="2000" dirty="0" err="1">
                <a:solidFill>
                  <a:schemeClr val="tx1"/>
                </a:solidFill>
                <a:latin typeface="Montserrat SemiBold"/>
              </a:rPr>
              <a:t>th</a:t>
            </a:r>
            <a:r>
              <a:rPr lang="en-US" sz="2000" dirty="0">
                <a:solidFill>
                  <a:schemeClr val="tx1"/>
                </a:solidFill>
                <a:latin typeface="Montserrat SemiBold"/>
              </a:rPr>
              <a:t> 1-o-o-N Proof boils down to a big multi-exponentiation </a:t>
            </a:r>
          </a:p>
        </p:txBody>
      </p:sp>
      <p:pic>
        <p:nvPicPr>
          <p:cNvPr id="2" name="Picture 1">
            <a:extLst>
              <a:ext uri="{FF2B5EF4-FFF2-40B4-BE49-F238E27FC236}">
                <a16:creationId xmlns:a16="http://schemas.microsoft.com/office/drawing/2014/main" id="{85A2947D-472C-4795-8131-E5E318C3DB62}"/>
              </a:ext>
            </a:extLst>
          </p:cNvPr>
          <p:cNvPicPr>
            <a:picLocks noChangeAspect="1"/>
          </p:cNvPicPr>
          <p:nvPr/>
        </p:nvPicPr>
        <p:blipFill>
          <a:blip r:embed="rId3"/>
          <a:stretch>
            <a:fillRect/>
          </a:stretch>
        </p:blipFill>
        <p:spPr>
          <a:xfrm>
            <a:off x="1902070" y="1879107"/>
            <a:ext cx="5898969" cy="892516"/>
          </a:xfrm>
          <a:prstGeom prst="rect">
            <a:avLst/>
          </a:prstGeom>
        </p:spPr>
      </p:pic>
      <p:pic>
        <p:nvPicPr>
          <p:cNvPr id="4" name="Picture 3">
            <a:extLst>
              <a:ext uri="{FF2B5EF4-FFF2-40B4-BE49-F238E27FC236}">
                <a16:creationId xmlns:a16="http://schemas.microsoft.com/office/drawing/2014/main" id="{ADAD3FB8-0FED-4CB3-9B92-53E7F4A7B10E}"/>
              </a:ext>
            </a:extLst>
          </p:cNvPr>
          <p:cNvPicPr>
            <a:picLocks noChangeAspect="1"/>
          </p:cNvPicPr>
          <p:nvPr/>
        </p:nvPicPr>
        <p:blipFill>
          <a:blip r:embed="rId4"/>
          <a:stretch>
            <a:fillRect/>
          </a:stretch>
        </p:blipFill>
        <p:spPr>
          <a:xfrm>
            <a:off x="3508128" y="2942515"/>
            <a:ext cx="2217344" cy="864625"/>
          </a:xfrm>
          <a:prstGeom prst="rect">
            <a:avLst/>
          </a:prstGeom>
        </p:spPr>
      </p:pic>
      <p:sp>
        <p:nvSpPr>
          <p:cNvPr id="18" name="TextBox 17">
            <a:extLst>
              <a:ext uri="{FF2B5EF4-FFF2-40B4-BE49-F238E27FC236}">
                <a16:creationId xmlns:a16="http://schemas.microsoft.com/office/drawing/2014/main" id="{DD75C548-6189-46B3-BA00-8A484A486958}"/>
              </a:ext>
            </a:extLst>
          </p:cNvPr>
          <p:cNvSpPr txBox="1"/>
          <p:nvPr/>
        </p:nvSpPr>
        <p:spPr>
          <a:xfrm>
            <a:off x="517783" y="2725835"/>
            <a:ext cx="3543854" cy="369332"/>
          </a:xfrm>
          <a:prstGeom prst="rect">
            <a:avLst/>
          </a:prstGeom>
          <a:noFill/>
        </p:spPr>
        <p:txBody>
          <a:bodyPr wrap="square" rtlCol="0">
            <a:spAutoFit/>
          </a:bodyPr>
          <a:lstStyle/>
          <a:p>
            <a:r>
              <a:rPr lang="en-US" sz="1800" dirty="0">
                <a:solidFill>
                  <a:schemeClr val="tx1"/>
                </a:solidFill>
                <a:latin typeface="Montserrat SemiBold"/>
              </a:rPr>
              <a:t>Which can be written as </a:t>
            </a:r>
          </a:p>
        </p:txBody>
      </p:sp>
      <p:sp>
        <p:nvSpPr>
          <p:cNvPr id="19" name="TextBox 18">
            <a:extLst>
              <a:ext uri="{FF2B5EF4-FFF2-40B4-BE49-F238E27FC236}">
                <a16:creationId xmlns:a16="http://schemas.microsoft.com/office/drawing/2014/main" id="{96791EFC-B4B7-4DDE-B469-B31882F181D2}"/>
              </a:ext>
            </a:extLst>
          </p:cNvPr>
          <p:cNvSpPr txBox="1"/>
          <p:nvPr/>
        </p:nvSpPr>
        <p:spPr>
          <a:xfrm>
            <a:off x="556686" y="3792433"/>
            <a:ext cx="1099093" cy="369332"/>
          </a:xfrm>
          <a:prstGeom prst="rect">
            <a:avLst/>
          </a:prstGeom>
          <a:noFill/>
        </p:spPr>
        <p:txBody>
          <a:bodyPr wrap="square" rtlCol="0">
            <a:spAutoFit/>
          </a:bodyPr>
          <a:lstStyle/>
          <a:p>
            <a:r>
              <a:rPr lang="en-US" sz="1800" dirty="0">
                <a:solidFill>
                  <a:schemeClr val="tx1"/>
                </a:solidFill>
                <a:latin typeface="Montserrat SemiBold"/>
              </a:rPr>
              <a:t>where</a:t>
            </a:r>
          </a:p>
        </p:txBody>
      </p:sp>
      <p:pic>
        <p:nvPicPr>
          <p:cNvPr id="5" name="Picture 4">
            <a:extLst>
              <a:ext uri="{FF2B5EF4-FFF2-40B4-BE49-F238E27FC236}">
                <a16:creationId xmlns:a16="http://schemas.microsoft.com/office/drawing/2014/main" id="{8490D616-3AFF-4F92-994F-48ECF8C6E745}"/>
              </a:ext>
            </a:extLst>
          </p:cNvPr>
          <p:cNvPicPr>
            <a:picLocks noChangeAspect="1"/>
          </p:cNvPicPr>
          <p:nvPr/>
        </p:nvPicPr>
        <p:blipFill>
          <a:blip r:embed="rId5"/>
          <a:stretch>
            <a:fillRect/>
          </a:stretch>
        </p:blipFill>
        <p:spPr>
          <a:xfrm>
            <a:off x="883943" y="4273985"/>
            <a:ext cx="7572435" cy="822788"/>
          </a:xfrm>
          <a:prstGeom prst="rect">
            <a:avLst/>
          </a:prstGeom>
        </p:spPr>
      </p:pic>
    </p:spTree>
    <p:extLst>
      <p:ext uri="{BB962C8B-B14F-4D97-AF65-F5344CB8AC3E}">
        <p14:creationId xmlns:p14="http://schemas.microsoft.com/office/powerpoint/2010/main" val="85272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Batch Verification of 1-o-o-N Proofs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17" name="TextBox 16">
            <a:extLst>
              <a:ext uri="{FF2B5EF4-FFF2-40B4-BE49-F238E27FC236}">
                <a16:creationId xmlns:a16="http://schemas.microsoft.com/office/drawing/2014/main" id="{979EEF74-915E-445C-8E2B-99C02A2BD811}"/>
              </a:ext>
            </a:extLst>
          </p:cNvPr>
          <p:cNvSpPr txBox="1"/>
          <p:nvPr/>
        </p:nvSpPr>
        <p:spPr>
          <a:xfrm>
            <a:off x="197479" y="1166401"/>
            <a:ext cx="7262037" cy="707886"/>
          </a:xfrm>
          <a:prstGeom prst="rect">
            <a:avLst/>
          </a:prstGeom>
          <a:noFill/>
        </p:spPr>
        <p:txBody>
          <a:bodyPr wrap="square" rtlCol="0">
            <a:spAutoFit/>
          </a:bodyPr>
          <a:lstStyle/>
          <a:p>
            <a:r>
              <a:rPr lang="en-US" sz="2000" dirty="0">
                <a:solidFill>
                  <a:schemeClr val="tx1"/>
                </a:solidFill>
                <a:latin typeface="Montserrat SemiBold"/>
              </a:rPr>
              <a:t>The verification of the </a:t>
            </a:r>
            <a:r>
              <a:rPr lang="en-US" sz="2000" i="1" dirty="0">
                <a:solidFill>
                  <a:schemeClr val="tx1"/>
                </a:solidFill>
                <a:latin typeface="Montserrat SemiBold"/>
              </a:rPr>
              <a:t>t</a:t>
            </a:r>
            <a:r>
              <a:rPr lang="en-US" sz="2000" dirty="0">
                <a:solidFill>
                  <a:schemeClr val="tx1"/>
                </a:solidFill>
                <a:latin typeface="Montserrat SemiBold"/>
              </a:rPr>
              <a:t>-</a:t>
            </a:r>
            <a:r>
              <a:rPr lang="en-US" sz="2000" dirty="0" err="1">
                <a:solidFill>
                  <a:schemeClr val="tx1"/>
                </a:solidFill>
                <a:latin typeface="Montserrat SemiBold"/>
              </a:rPr>
              <a:t>th</a:t>
            </a:r>
            <a:r>
              <a:rPr lang="en-US" sz="2000" dirty="0">
                <a:solidFill>
                  <a:schemeClr val="tx1"/>
                </a:solidFill>
                <a:latin typeface="Montserrat SemiBold"/>
              </a:rPr>
              <a:t> 1-o-o-N Proof boils down to a big multi-exponentiation </a:t>
            </a:r>
          </a:p>
        </p:txBody>
      </p:sp>
      <p:pic>
        <p:nvPicPr>
          <p:cNvPr id="2" name="Picture 1">
            <a:extLst>
              <a:ext uri="{FF2B5EF4-FFF2-40B4-BE49-F238E27FC236}">
                <a16:creationId xmlns:a16="http://schemas.microsoft.com/office/drawing/2014/main" id="{85A2947D-472C-4795-8131-E5E318C3DB62}"/>
              </a:ext>
            </a:extLst>
          </p:cNvPr>
          <p:cNvPicPr>
            <a:picLocks noChangeAspect="1"/>
          </p:cNvPicPr>
          <p:nvPr/>
        </p:nvPicPr>
        <p:blipFill>
          <a:blip r:embed="rId3"/>
          <a:stretch>
            <a:fillRect/>
          </a:stretch>
        </p:blipFill>
        <p:spPr>
          <a:xfrm>
            <a:off x="1902070" y="1879107"/>
            <a:ext cx="5898969" cy="892516"/>
          </a:xfrm>
          <a:prstGeom prst="rect">
            <a:avLst/>
          </a:prstGeom>
        </p:spPr>
      </p:pic>
      <p:pic>
        <p:nvPicPr>
          <p:cNvPr id="4" name="Picture 3">
            <a:extLst>
              <a:ext uri="{FF2B5EF4-FFF2-40B4-BE49-F238E27FC236}">
                <a16:creationId xmlns:a16="http://schemas.microsoft.com/office/drawing/2014/main" id="{ADAD3FB8-0FED-4CB3-9B92-53E7F4A7B10E}"/>
              </a:ext>
            </a:extLst>
          </p:cNvPr>
          <p:cNvPicPr>
            <a:picLocks noChangeAspect="1"/>
          </p:cNvPicPr>
          <p:nvPr/>
        </p:nvPicPr>
        <p:blipFill>
          <a:blip r:embed="rId4"/>
          <a:stretch>
            <a:fillRect/>
          </a:stretch>
        </p:blipFill>
        <p:spPr>
          <a:xfrm>
            <a:off x="3508128" y="2942515"/>
            <a:ext cx="2217344" cy="864625"/>
          </a:xfrm>
          <a:prstGeom prst="rect">
            <a:avLst/>
          </a:prstGeom>
        </p:spPr>
      </p:pic>
      <p:sp>
        <p:nvSpPr>
          <p:cNvPr id="19" name="TextBox 18">
            <a:extLst>
              <a:ext uri="{FF2B5EF4-FFF2-40B4-BE49-F238E27FC236}">
                <a16:creationId xmlns:a16="http://schemas.microsoft.com/office/drawing/2014/main" id="{96791EFC-B4B7-4DDE-B469-B31882F181D2}"/>
              </a:ext>
            </a:extLst>
          </p:cNvPr>
          <p:cNvSpPr txBox="1"/>
          <p:nvPr/>
        </p:nvSpPr>
        <p:spPr>
          <a:xfrm>
            <a:off x="556686" y="3792433"/>
            <a:ext cx="1099093" cy="369332"/>
          </a:xfrm>
          <a:prstGeom prst="rect">
            <a:avLst/>
          </a:prstGeom>
          <a:noFill/>
        </p:spPr>
        <p:txBody>
          <a:bodyPr wrap="square" rtlCol="0">
            <a:spAutoFit/>
          </a:bodyPr>
          <a:lstStyle/>
          <a:p>
            <a:r>
              <a:rPr lang="en-US" sz="1800" dirty="0">
                <a:solidFill>
                  <a:schemeClr val="tx1"/>
                </a:solidFill>
                <a:latin typeface="Montserrat SemiBold"/>
              </a:rPr>
              <a:t>where</a:t>
            </a:r>
          </a:p>
        </p:txBody>
      </p:sp>
      <p:pic>
        <p:nvPicPr>
          <p:cNvPr id="5" name="Picture 4">
            <a:extLst>
              <a:ext uri="{FF2B5EF4-FFF2-40B4-BE49-F238E27FC236}">
                <a16:creationId xmlns:a16="http://schemas.microsoft.com/office/drawing/2014/main" id="{8490D616-3AFF-4F92-994F-48ECF8C6E745}"/>
              </a:ext>
            </a:extLst>
          </p:cNvPr>
          <p:cNvPicPr>
            <a:picLocks noChangeAspect="1"/>
          </p:cNvPicPr>
          <p:nvPr/>
        </p:nvPicPr>
        <p:blipFill>
          <a:blip r:embed="rId5"/>
          <a:stretch>
            <a:fillRect/>
          </a:stretch>
        </p:blipFill>
        <p:spPr>
          <a:xfrm>
            <a:off x="883943" y="4273985"/>
            <a:ext cx="7572435" cy="822788"/>
          </a:xfrm>
          <a:prstGeom prst="rect">
            <a:avLst/>
          </a:prstGeom>
        </p:spPr>
      </p:pic>
      <p:sp>
        <p:nvSpPr>
          <p:cNvPr id="23" name="Rectangle 22">
            <a:extLst>
              <a:ext uri="{FF2B5EF4-FFF2-40B4-BE49-F238E27FC236}">
                <a16:creationId xmlns:a16="http://schemas.microsoft.com/office/drawing/2014/main" id="{E945312C-ABC4-443E-A6FF-C07C6ABD9C80}"/>
              </a:ext>
            </a:extLst>
          </p:cNvPr>
          <p:cNvSpPr/>
          <p:nvPr/>
        </p:nvSpPr>
        <p:spPr>
          <a:xfrm>
            <a:off x="3988250" y="3210120"/>
            <a:ext cx="363414" cy="3514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7B0031-798E-4DB4-A7FE-92B54C44949E}"/>
              </a:ext>
            </a:extLst>
          </p:cNvPr>
          <p:cNvGrpSpPr/>
          <p:nvPr/>
        </p:nvGrpSpPr>
        <p:grpSpPr>
          <a:xfrm>
            <a:off x="6271058" y="2587659"/>
            <a:ext cx="2247009" cy="1054901"/>
            <a:chOff x="5895388" y="2633800"/>
            <a:chExt cx="2247009" cy="1054901"/>
          </a:xfrm>
        </p:grpSpPr>
        <p:sp>
          <p:nvSpPr>
            <p:cNvPr id="6" name="TextBox 5">
              <a:extLst>
                <a:ext uri="{FF2B5EF4-FFF2-40B4-BE49-F238E27FC236}">
                  <a16:creationId xmlns:a16="http://schemas.microsoft.com/office/drawing/2014/main" id="{7E9CEC33-EA41-4F28-8EF5-B975DC235050}"/>
                </a:ext>
              </a:extLst>
            </p:cNvPr>
            <p:cNvSpPr txBox="1"/>
            <p:nvPr/>
          </p:nvSpPr>
          <p:spPr>
            <a:xfrm>
              <a:off x="6005125" y="2670595"/>
              <a:ext cx="2137272" cy="954107"/>
            </a:xfrm>
            <a:prstGeom prst="rect">
              <a:avLst/>
            </a:prstGeom>
            <a:noFill/>
          </p:spPr>
          <p:txBody>
            <a:bodyPr wrap="square" rtlCol="0">
              <a:spAutoFit/>
            </a:bodyPr>
            <a:lstStyle/>
            <a:p>
              <a:r>
                <a:rPr lang="en-US" dirty="0">
                  <a:solidFill>
                    <a:srgbClr val="FF0000"/>
                  </a:solidFill>
                </a:rPr>
                <a:t>In the Zerocoin setup, the generators       are transaction specific: </a:t>
              </a:r>
            </a:p>
            <a:p>
              <a:endParaRPr lang="en-US" dirty="0"/>
            </a:p>
          </p:txBody>
        </p:sp>
        <p:pic>
          <p:nvPicPr>
            <p:cNvPr id="7" name="Picture 6">
              <a:extLst>
                <a:ext uri="{FF2B5EF4-FFF2-40B4-BE49-F238E27FC236}">
                  <a16:creationId xmlns:a16="http://schemas.microsoft.com/office/drawing/2014/main" id="{5EBFD395-944E-4E2C-B8F4-ACC1F2EF3DD7}"/>
                </a:ext>
              </a:extLst>
            </p:cNvPr>
            <p:cNvPicPr>
              <a:picLocks noChangeAspect="1"/>
            </p:cNvPicPr>
            <p:nvPr/>
          </p:nvPicPr>
          <p:blipFill>
            <a:blip r:embed="rId6"/>
            <a:stretch>
              <a:fillRect/>
            </a:stretch>
          </p:blipFill>
          <p:spPr>
            <a:xfrm>
              <a:off x="7287201" y="2914362"/>
              <a:ext cx="268432" cy="251114"/>
            </a:xfrm>
            <a:prstGeom prst="rect">
              <a:avLst/>
            </a:prstGeom>
          </p:spPr>
        </p:pic>
        <p:sp>
          <p:nvSpPr>
            <p:cNvPr id="24" name="Rectangle 23">
              <a:extLst>
                <a:ext uri="{FF2B5EF4-FFF2-40B4-BE49-F238E27FC236}">
                  <a16:creationId xmlns:a16="http://schemas.microsoft.com/office/drawing/2014/main" id="{AC090C7D-D586-49B6-9D19-6F87A367A43A}"/>
                </a:ext>
              </a:extLst>
            </p:cNvPr>
            <p:cNvSpPr/>
            <p:nvPr/>
          </p:nvSpPr>
          <p:spPr>
            <a:xfrm>
              <a:off x="5895388" y="2633800"/>
              <a:ext cx="2137272" cy="105490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963A2439-3B1D-46CE-9E97-D4ED64877CFA}"/>
              </a:ext>
            </a:extLst>
          </p:cNvPr>
          <p:cNvSpPr/>
          <p:nvPr/>
        </p:nvSpPr>
        <p:spPr>
          <a:xfrm>
            <a:off x="2289816" y="2165428"/>
            <a:ext cx="363414" cy="3514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735AA18-B85D-4300-B1D0-463498B6BA35}"/>
              </a:ext>
            </a:extLst>
          </p:cNvPr>
          <p:cNvCxnSpPr>
            <a:cxnSpLocks/>
            <a:stCxn id="24" idx="1"/>
          </p:cNvCxnSpPr>
          <p:nvPr/>
        </p:nvCxnSpPr>
        <p:spPr>
          <a:xfrm flipH="1" flipV="1">
            <a:off x="2664248" y="2342050"/>
            <a:ext cx="3606810" cy="7730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137C946-8910-40EA-AE36-C27EADBA4118}"/>
              </a:ext>
            </a:extLst>
          </p:cNvPr>
          <p:cNvCxnSpPr>
            <a:cxnSpLocks/>
            <a:stCxn id="24" idx="1"/>
          </p:cNvCxnSpPr>
          <p:nvPr/>
        </p:nvCxnSpPr>
        <p:spPr>
          <a:xfrm flipH="1">
            <a:off x="4485908" y="3115110"/>
            <a:ext cx="1785150" cy="2376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0FABD4B-D6F9-4AD7-8C67-F28A12AD5A02}"/>
              </a:ext>
            </a:extLst>
          </p:cNvPr>
          <p:cNvPicPr>
            <a:picLocks noChangeAspect="1"/>
          </p:cNvPicPr>
          <p:nvPr/>
        </p:nvPicPr>
        <p:blipFill>
          <a:blip r:embed="rId7"/>
          <a:stretch>
            <a:fillRect/>
          </a:stretch>
        </p:blipFill>
        <p:spPr>
          <a:xfrm>
            <a:off x="6455420" y="3290631"/>
            <a:ext cx="1452182" cy="311182"/>
          </a:xfrm>
          <a:prstGeom prst="rect">
            <a:avLst/>
          </a:prstGeom>
        </p:spPr>
      </p:pic>
      <p:sp>
        <p:nvSpPr>
          <p:cNvPr id="40" name="TextBox 39">
            <a:extLst>
              <a:ext uri="{FF2B5EF4-FFF2-40B4-BE49-F238E27FC236}">
                <a16:creationId xmlns:a16="http://schemas.microsoft.com/office/drawing/2014/main" id="{5597A8EC-190C-421A-A4DE-5A2EB5531F00}"/>
              </a:ext>
            </a:extLst>
          </p:cNvPr>
          <p:cNvSpPr txBox="1"/>
          <p:nvPr/>
        </p:nvSpPr>
        <p:spPr>
          <a:xfrm>
            <a:off x="517783" y="2725835"/>
            <a:ext cx="3543854" cy="369332"/>
          </a:xfrm>
          <a:prstGeom prst="rect">
            <a:avLst/>
          </a:prstGeom>
          <a:noFill/>
        </p:spPr>
        <p:txBody>
          <a:bodyPr wrap="square" rtlCol="0">
            <a:spAutoFit/>
          </a:bodyPr>
          <a:lstStyle/>
          <a:p>
            <a:r>
              <a:rPr lang="en-US" sz="1800" dirty="0">
                <a:solidFill>
                  <a:schemeClr val="tx1"/>
                </a:solidFill>
                <a:latin typeface="Montserrat SemiBold"/>
              </a:rPr>
              <a:t>Which can be written as </a:t>
            </a:r>
          </a:p>
        </p:txBody>
      </p:sp>
    </p:spTree>
    <p:extLst>
      <p:ext uri="{BB962C8B-B14F-4D97-AF65-F5344CB8AC3E}">
        <p14:creationId xmlns:p14="http://schemas.microsoft.com/office/powerpoint/2010/main" val="66000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Batch Verification of 1-o-o-N Proofs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17" name="TextBox 16">
            <a:extLst>
              <a:ext uri="{FF2B5EF4-FFF2-40B4-BE49-F238E27FC236}">
                <a16:creationId xmlns:a16="http://schemas.microsoft.com/office/drawing/2014/main" id="{979EEF74-915E-445C-8E2B-99C02A2BD811}"/>
              </a:ext>
            </a:extLst>
          </p:cNvPr>
          <p:cNvSpPr txBox="1"/>
          <p:nvPr/>
        </p:nvSpPr>
        <p:spPr>
          <a:xfrm>
            <a:off x="395785" y="1166401"/>
            <a:ext cx="8520600" cy="400110"/>
          </a:xfrm>
          <a:prstGeom prst="rect">
            <a:avLst/>
          </a:prstGeom>
          <a:noFill/>
        </p:spPr>
        <p:txBody>
          <a:bodyPr wrap="square" rtlCol="0">
            <a:spAutoFit/>
          </a:bodyPr>
          <a:lstStyle/>
          <a:p>
            <a:r>
              <a:rPr lang="en-US" sz="2000" dirty="0">
                <a:solidFill>
                  <a:schemeClr val="tx1"/>
                </a:solidFill>
                <a:latin typeface="Montserrat SemiBold"/>
              </a:rPr>
              <a:t>As                            we have</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DD75C548-6189-46B3-BA00-8A484A486958}"/>
                  </a:ext>
                </a:extLst>
              </p:cNvPr>
              <p:cNvSpPr txBox="1"/>
              <p:nvPr/>
            </p:nvSpPr>
            <p:spPr>
              <a:xfrm>
                <a:off x="395785" y="2888382"/>
                <a:ext cx="7509350" cy="646331"/>
              </a:xfrm>
              <a:prstGeom prst="rect">
                <a:avLst/>
              </a:prstGeom>
              <a:noFill/>
            </p:spPr>
            <p:txBody>
              <a:bodyPr wrap="square" rtlCol="0">
                <a:spAutoFit/>
              </a:bodyPr>
              <a:lstStyle/>
              <a:p>
                <a:r>
                  <a:rPr lang="en-US" sz="1800" dirty="0">
                    <a:solidFill>
                      <a:schemeClr val="tx1"/>
                    </a:solidFill>
                    <a:latin typeface="Montserrat SemiBold"/>
                  </a:rPr>
                  <a:t>E</a:t>
                </a:r>
                <a14:m>
                  <m:oMath xmlns:m="http://schemas.openxmlformats.org/officeDocument/2006/math">
                    <m:r>
                      <m:rPr>
                        <m:sty m:val="p"/>
                      </m:rPr>
                      <a:rPr lang="en-US" sz="1800" b="0" i="0" dirty="0" smtClean="0">
                        <a:solidFill>
                          <a:schemeClr val="tx1"/>
                        </a:solidFill>
                        <a:latin typeface="Cambria Math" panose="02040503050406030204" pitchFamily="18" charset="0"/>
                      </a:rPr>
                      <m:t>ach</m:t>
                    </m:r>
                    <m:r>
                      <a:rPr lang="en-US" sz="1800" b="0" i="0" dirty="0" smtClean="0">
                        <a:solidFill>
                          <a:schemeClr val="tx1"/>
                        </a:solidFill>
                        <a:latin typeface="Cambria Math" panose="02040503050406030204" pitchFamily="18" charset="0"/>
                      </a:rPr>
                      <m:t> </m:t>
                    </m:r>
                    <m:sSub>
                      <m:sSubPr>
                        <m:ctrlPr>
                          <a:rPr lang="en-US" sz="1800" i="1" dirty="0">
                            <a:solidFill>
                              <a:schemeClr val="tx1"/>
                            </a:solidFill>
                            <a:latin typeface="Cambria Math" panose="02040503050406030204" pitchFamily="18" charset="0"/>
                          </a:rPr>
                        </m:ctrlPr>
                      </m:sSubPr>
                      <m:e>
                        <m:r>
                          <a:rPr lang="en-US" sz="1800" i="1" dirty="0">
                            <a:solidFill>
                              <a:schemeClr val="tx1"/>
                            </a:solidFill>
                            <a:latin typeface="Cambria Math" panose="02040503050406030204" pitchFamily="18" charset="0"/>
                          </a:rPr>
                          <m:t>𝑠</m:t>
                        </m:r>
                      </m:e>
                      <m:sub>
                        <m:r>
                          <a:rPr lang="en-US" sz="1800" i="1" dirty="0">
                            <a:solidFill>
                              <a:schemeClr val="tx1"/>
                            </a:solidFill>
                            <a:latin typeface="Cambria Math" panose="02040503050406030204" pitchFamily="18" charset="0"/>
                          </a:rPr>
                          <m:t>𝑡</m:t>
                        </m:r>
                      </m:sub>
                    </m:sSub>
                  </m:oMath>
                </a14:m>
                <a:r>
                  <a:rPr lang="en-US" sz="1800" dirty="0">
                    <a:solidFill>
                      <a:schemeClr val="tx1"/>
                    </a:solidFill>
                    <a:latin typeface="Montserrat SemiBold"/>
                  </a:rPr>
                  <a:t> is explicitly revealed during the SPEND,</a:t>
                </a:r>
              </a:p>
              <a:p>
                <a:r>
                  <a:rPr lang="en-US" sz="1800" dirty="0">
                    <a:solidFill>
                      <a:schemeClr val="tx1"/>
                    </a:solidFill>
                    <a:latin typeface="Montserrat SemiBold"/>
                  </a:rPr>
                  <a:t>The verifier can equivalently check the following equivalency.</a:t>
                </a:r>
              </a:p>
            </p:txBody>
          </p:sp>
        </mc:Choice>
        <mc:Fallback>
          <p:sp>
            <p:nvSpPr>
              <p:cNvPr id="18" name="TextBox 17">
                <a:extLst>
                  <a:ext uri="{FF2B5EF4-FFF2-40B4-BE49-F238E27FC236}">
                    <a16:creationId xmlns:a16="http://schemas.microsoft.com/office/drawing/2014/main" id="{DD75C548-6189-46B3-BA00-8A484A486958}"/>
                  </a:ext>
                </a:extLst>
              </p:cNvPr>
              <p:cNvSpPr txBox="1">
                <a:spLocks noRot="1" noChangeAspect="1" noMove="1" noResize="1" noEditPoints="1" noAdjustHandles="1" noChangeArrowheads="1" noChangeShapeType="1" noTextEdit="1"/>
              </p:cNvSpPr>
              <p:nvPr/>
            </p:nvSpPr>
            <p:spPr>
              <a:xfrm>
                <a:off x="395785" y="2888382"/>
                <a:ext cx="7509350" cy="646331"/>
              </a:xfrm>
              <a:prstGeom prst="rect">
                <a:avLst/>
              </a:prstGeom>
              <a:blipFill>
                <a:blip r:embed="rId3"/>
                <a:stretch>
                  <a:fillRect l="-731" t="-4717" b="-1509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E80AA70-EE00-486E-90B9-6C37F0331407}"/>
              </a:ext>
            </a:extLst>
          </p:cNvPr>
          <p:cNvPicPr>
            <a:picLocks noChangeAspect="1"/>
          </p:cNvPicPr>
          <p:nvPr/>
        </p:nvPicPr>
        <p:blipFill>
          <a:blip r:embed="rId4"/>
          <a:stretch>
            <a:fillRect/>
          </a:stretch>
        </p:blipFill>
        <p:spPr>
          <a:xfrm>
            <a:off x="2527452" y="1715247"/>
            <a:ext cx="4420742" cy="864625"/>
          </a:xfrm>
          <a:prstGeom prst="rect">
            <a:avLst/>
          </a:prstGeom>
        </p:spPr>
      </p:pic>
      <p:pic>
        <p:nvPicPr>
          <p:cNvPr id="9" name="Picture 8">
            <a:extLst>
              <a:ext uri="{FF2B5EF4-FFF2-40B4-BE49-F238E27FC236}">
                <a16:creationId xmlns:a16="http://schemas.microsoft.com/office/drawing/2014/main" id="{B661A7A7-B3A0-4F00-B99C-1BDDD19D25F7}"/>
              </a:ext>
            </a:extLst>
          </p:cNvPr>
          <p:cNvPicPr>
            <a:picLocks noChangeAspect="1"/>
          </p:cNvPicPr>
          <p:nvPr/>
        </p:nvPicPr>
        <p:blipFill>
          <a:blip r:embed="rId5"/>
          <a:stretch>
            <a:fillRect/>
          </a:stretch>
        </p:blipFill>
        <p:spPr>
          <a:xfrm>
            <a:off x="5079927" y="3795978"/>
            <a:ext cx="3054076" cy="878570"/>
          </a:xfrm>
          <a:prstGeom prst="rect">
            <a:avLst/>
          </a:prstGeom>
        </p:spPr>
      </p:pic>
      <p:sp>
        <p:nvSpPr>
          <p:cNvPr id="23" name="Rectangle 22">
            <a:extLst>
              <a:ext uri="{FF2B5EF4-FFF2-40B4-BE49-F238E27FC236}">
                <a16:creationId xmlns:a16="http://schemas.microsoft.com/office/drawing/2014/main" id="{E945312C-ABC4-443E-A6FF-C07C6ABD9C80}"/>
              </a:ext>
            </a:extLst>
          </p:cNvPr>
          <p:cNvSpPr/>
          <p:nvPr/>
        </p:nvSpPr>
        <p:spPr>
          <a:xfrm>
            <a:off x="5480397" y="4096449"/>
            <a:ext cx="295797" cy="3290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6C36669-637B-4109-A304-78278F377D3C}"/>
              </a:ext>
            </a:extLst>
          </p:cNvPr>
          <p:cNvGrpSpPr/>
          <p:nvPr/>
        </p:nvGrpSpPr>
        <p:grpSpPr>
          <a:xfrm>
            <a:off x="6843085" y="2290215"/>
            <a:ext cx="2145390" cy="767572"/>
            <a:chOff x="6762178" y="3001026"/>
            <a:chExt cx="2145390" cy="767572"/>
          </a:xfrm>
        </p:grpSpPr>
        <p:grpSp>
          <p:nvGrpSpPr>
            <p:cNvPr id="8" name="Group 7">
              <a:extLst>
                <a:ext uri="{FF2B5EF4-FFF2-40B4-BE49-F238E27FC236}">
                  <a16:creationId xmlns:a16="http://schemas.microsoft.com/office/drawing/2014/main" id="{D37B0031-798E-4DB4-A7FE-92B54C44949E}"/>
                </a:ext>
              </a:extLst>
            </p:cNvPr>
            <p:cNvGrpSpPr/>
            <p:nvPr/>
          </p:nvGrpSpPr>
          <p:grpSpPr>
            <a:xfrm>
              <a:off x="6762178" y="3001026"/>
              <a:ext cx="2145390" cy="767572"/>
              <a:chOff x="5887270" y="2600750"/>
              <a:chExt cx="2145390" cy="767572"/>
            </a:xfrm>
          </p:grpSpPr>
          <p:sp>
            <p:nvSpPr>
              <p:cNvPr id="6" name="TextBox 5">
                <a:extLst>
                  <a:ext uri="{FF2B5EF4-FFF2-40B4-BE49-F238E27FC236}">
                    <a16:creationId xmlns:a16="http://schemas.microsoft.com/office/drawing/2014/main" id="{7E9CEC33-EA41-4F28-8EF5-B975DC235050}"/>
                  </a:ext>
                </a:extLst>
              </p:cNvPr>
              <p:cNvSpPr txBox="1"/>
              <p:nvPr/>
            </p:nvSpPr>
            <p:spPr>
              <a:xfrm>
                <a:off x="5887270" y="2629658"/>
                <a:ext cx="2137272" cy="738664"/>
              </a:xfrm>
              <a:prstGeom prst="rect">
                <a:avLst/>
              </a:prstGeom>
              <a:noFill/>
            </p:spPr>
            <p:txBody>
              <a:bodyPr wrap="square" rtlCol="0">
                <a:spAutoFit/>
              </a:bodyPr>
              <a:lstStyle/>
              <a:p>
                <a:r>
                  <a:rPr lang="en-US" dirty="0">
                    <a:solidFill>
                      <a:srgbClr val="FF0000"/>
                    </a:solidFill>
                  </a:rPr>
                  <a:t>Now all N generators     are transaction agnostic</a:t>
                </a:r>
              </a:p>
              <a:p>
                <a:endParaRPr lang="en-US" dirty="0"/>
              </a:p>
            </p:txBody>
          </p:sp>
          <p:sp>
            <p:nvSpPr>
              <p:cNvPr id="24" name="Rectangle 23">
                <a:extLst>
                  <a:ext uri="{FF2B5EF4-FFF2-40B4-BE49-F238E27FC236}">
                    <a16:creationId xmlns:a16="http://schemas.microsoft.com/office/drawing/2014/main" id="{AC090C7D-D586-49B6-9D19-6F87A367A43A}"/>
                  </a:ext>
                </a:extLst>
              </p:cNvPr>
              <p:cNvSpPr/>
              <p:nvPr/>
            </p:nvSpPr>
            <p:spPr>
              <a:xfrm>
                <a:off x="5895388" y="2600750"/>
                <a:ext cx="2137272" cy="5759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4B10FB13-AC9D-42DD-A9BE-CD4F369F9962}"/>
                </a:ext>
              </a:extLst>
            </p:cNvPr>
            <p:cNvPicPr>
              <a:picLocks noChangeAspect="1"/>
            </p:cNvPicPr>
            <p:nvPr/>
          </p:nvPicPr>
          <p:blipFill>
            <a:blip r:embed="rId6"/>
            <a:stretch>
              <a:fillRect/>
            </a:stretch>
          </p:blipFill>
          <p:spPr>
            <a:xfrm>
              <a:off x="8603700" y="3052137"/>
              <a:ext cx="228600" cy="266700"/>
            </a:xfrm>
            <a:prstGeom prst="rect">
              <a:avLst/>
            </a:prstGeom>
          </p:spPr>
        </p:pic>
        <p:pic>
          <p:nvPicPr>
            <p:cNvPr id="13" name="Picture 12">
              <a:extLst>
                <a:ext uri="{FF2B5EF4-FFF2-40B4-BE49-F238E27FC236}">
                  <a16:creationId xmlns:a16="http://schemas.microsoft.com/office/drawing/2014/main" id="{15024E21-F6A1-43B0-97C8-F18A9291A368}"/>
                </a:ext>
              </a:extLst>
            </p:cNvPr>
            <p:cNvPicPr>
              <a:picLocks noChangeAspect="1"/>
            </p:cNvPicPr>
            <p:nvPr/>
          </p:nvPicPr>
          <p:blipFill>
            <a:blip r:embed="rId7"/>
            <a:stretch>
              <a:fillRect/>
            </a:stretch>
          </p:blipFill>
          <p:spPr>
            <a:xfrm>
              <a:off x="8764104" y="3064820"/>
              <a:ext cx="138492" cy="87616"/>
            </a:xfrm>
            <a:prstGeom prst="rect">
              <a:avLst/>
            </a:prstGeom>
          </p:spPr>
        </p:pic>
      </p:grpSp>
      <p:pic>
        <p:nvPicPr>
          <p:cNvPr id="27" name="Picture 26">
            <a:extLst>
              <a:ext uri="{FF2B5EF4-FFF2-40B4-BE49-F238E27FC236}">
                <a16:creationId xmlns:a16="http://schemas.microsoft.com/office/drawing/2014/main" id="{333D2F60-DDCB-4898-B976-263C06D74DE0}"/>
              </a:ext>
            </a:extLst>
          </p:cNvPr>
          <p:cNvPicPr>
            <a:picLocks noChangeAspect="1"/>
          </p:cNvPicPr>
          <p:nvPr/>
        </p:nvPicPr>
        <p:blipFill>
          <a:blip r:embed="rId8"/>
          <a:stretch>
            <a:fillRect/>
          </a:stretch>
        </p:blipFill>
        <p:spPr>
          <a:xfrm>
            <a:off x="892417" y="1209033"/>
            <a:ext cx="1597400" cy="342300"/>
          </a:xfrm>
          <a:prstGeom prst="rect">
            <a:avLst/>
          </a:prstGeom>
        </p:spPr>
      </p:pic>
      <p:pic>
        <p:nvPicPr>
          <p:cNvPr id="19" name="Picture 18">
            <a:extLst>
              <a:ext uri="{FF2B5EF4-FFF2-40B4-BE49-F238E27FC236}">
                <a16:creationId xmlns:a16="http://schemas.microsoft.com/office/drawing/2014/main" id="{A4915581-B3B3-422B-8EB8-014A8B1D8F9C}"/>
              </a:ext>
            </a:extLst>
          </p:cNvPr>
          <p:cNvPicPr>
            <a:picLocks noChangeAspect="1"/>
          </p:cNvPicPr>
          <p:nvPr/>
        </p:nvPicPr>
        <p:blipFill>
          <a:blip r:embed="rId9"/>
          <a:stretch>
            <a:fillRect/>
          </a:stretch>
        </p:blipFill>
        <p:spPr>
          <a:xfrm>
            <a:off x="1381145" y="3828648"/>
            <a:ext cx="2217344" cy="864625"/>
          </a:xfrm>
          <a:prstGeom prst="rect">
            <a:avLst/>
          </a:prstGeom>
        </p:spPr>
      </p:pic>
      <p:sp>
        <p:nvSpPr>
          <p:cNvPr id="4" name="Arrow: Right 3">
            <a:extLst>
              <a:ext uri="{FF2B5EF4-FFF2-40B4-BE49-F238E27FC236}">
                <a16:creationId xmlns:a16="http://schemas.microsoft.com/office/drawing/2014/main" id="{87EF3849-90F8-4CEE-9010-70B975B20895}"/>
              </a:ext>
            </a:extLst>
          </p:cNvPr>
          <p:cNvSpPr/>
          <p:nvPr/>
        </p:nvSpPr>
        <p:spPr>
          <a:xfrm>
            <a:off x="3901284" y="4075161"/>
            <a:ext cx="978408" cy="3202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26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Batch Verification of 1-o-o-N Proofs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79EEF74-915E-445C-8E2B-99C02A2BD811}"/>
                  </a:ext>
                </a:extLst>
              </p:cNvPr>
              <p:cNvSpPr txBox="1"/>
              <p:nvPr/>
            </p:nvSpPr>
            <p:spPr>
              <a:xfrm>
                <a:off x="395785" y="1166401"/>
                <a:ext cx="8520600" cy="1015663"/>
              </a:xfrm>
              <a:prstGeom prst="rect">
                <a:avLst/>
              </a:prstGeom>
              <a:noFill/>
            </p:spPr>
            <p:txBody>
              <a:bodyPr wrap="square" rtlCol="0">
                <a:spAutoFit/>
              </a:bodyPr>
              <a:lstStyle/>
              <a:p>
                <a:r>
                  <a:rPr lang="en-US" sz="2000" dirty="0">
                    <a:solidFill>
                      <a:schemeClr val="tx1"/>
                    </a:solidFill>
                    <a:latin typeface="Montserrat SemiBold"/>
                  </a:rPr>
                  <a:t>For verifying M different spend proofs in batch, the verifier</a:t>
                </a:r>
              </a:p>
              <a:p>
                <a:pPr marL="342900" lvl="2" indent="-342900">
                  <a:buFont typeface="Arial" panose="020B0604020202020204" pitchFamily="34" charset="0"/>
                  <a:buChar char="•"/>
                </a:pPr>
                <a:r>
                  <a:rPr lang="en-US" sz="2000" dirty="0">
                    <a:solidFill>
                      <a:schemeClr val="tx1"/>
                    </a:solidFill>
                    <a:latin typeface="Montserrat SemiBold"/>
                  </a:rPr>
                  <a:t>Generates </a:t>
                </a:r>
                <a14:m>
                  <m:oMath xmlns:m="http://schemas.openxmlformats.org/officeDocument/2006/math">
                    <m:r>
                      <a:rPr lang="en-US" sz="2000" i="1" dirty="0" smtClean="0">
                        <a:solidFill>
                          <a:schemeClr val="tx1"/>
                        </a:solidFill>
                        <a:latin typeface="Cambria Math" panose="02040503050406030204" pitchFamily="18" charset="0"/>
                      </a:rPr>
                      <m:t>𝑀</m:t>
                    </m:r>
                  </m:oMath>
                </a14:m>
                <a:r>
                  <a:rPr lang="en-US" sz="2000" dirty="0">
                    <a:solidFill>
                      <a:schemeClr val="tx1"/>
                    </a:solidFill>
                    <a:latin typeface="Montserrat SemiBold"/>
                  </a:rPr>
                  <a:t> random values </a:t>
                </a:r>
                <a14:m>
                  <m:oMath xmlns:m="http://schemas.openxmlformats.org/officeDocument/2006/math">
                    <m:r>
                      <a:rPr lang="en-US" sz="2000" i="1" dirty="0" smtClean="0">
                        <a:solidFill>
                          <a:schemeClr val="tx1"/>
                        </a:solidFill>
                        <a:latin typeface="Cambria Math" panose="02040503050406030204" pitchFamily="18" charset="0"/>
                      </a:rPr>
                      <m:t>(</m:t>
                    </m:r>
                    <m:sSub>
                      <m:sSubPr>
                        <m:ctrlPr>
                          <a:rPr lang="en-US" sz="2000" b="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𝑦</m:t>
                        </m:r>
                      </m:e>
                      <m:sub>
                        <m:r>
                          <a:rPr lang="en-US" sz="2000" i="1" dirty="0" smtClean="0">
                            <a:solidFill>
                              <a:schemeClr val="tx1"/>
                            </a:solidFill>
                            <a:latin typeface="Cambria Math" panose="02040503050406030204" pitchFamily="18" charset="0"/>
                          </a:rPr>
                          <m:t>1</m:t>
                        </m:r>
                      </m:sub>
                    </m:sSub>
                    <m:r>
                      <a:rPr lang="en-US" sz="2000" i="1" dirty="0" smtClean="0">
                        <a:solidFill>
                          <a:schemeClr val="tx1"/>
                        </a:solidFill>
                        <a:latin typeface="Cambria Math" panose="02040503050406030204" pitchFamily="18" charset="0"/>
                      </a:rPr>
                      <m:t>, ….</m:t>
                    </m:r>
                    <m:sSub>
                      <m:sSubPr>
                        <m:ctrlPr>
                          <a:rPr lang="en-US" sz="2000" b="0" i="1" dirty="0" smtClean="0">
                            <a:solidFill>
                              <a:schemeClr val="tx1"/>
                            </a:solidFill>
                            <a:latin typeface="Cambria Math" panose="02040503050406030204" pitchFamily="18" charset="0"/>
                          </a:rPr>
                        </m:ctrlPr>
                      </m:sSubPr>
                      <m:e>
                        <m:r>
                          <a:rPr lang="en-US" sz="2000" i="1" dirty="0" err="1" smtClean="0">
                            <a:solidFill>
                              <a:schemeClr val="tx1"/>
                            </a:solidFill>
                            <a:latin typeface="Cambria Math" panose="02040503050406030204" pitchFamily="18" charset="0"/>
                          </a:rPr>
                          <m:t>𝑦</m:t>
                        </m:r>
                      </m:e>
                      <m:sub>
                        <m:r>
                          <a:rPr lang="en-US" sz="2000" b="0" i="1" dirty="0" smtClean="0">
                            <a:solidFill>
                              <a:schemeClr val="tx1"/>
                            </a:solidFill>
                            <a:latin typeface="Cambria Math" panose="02040503050406030204" pitchFamily="18" charset="0"/>
                          </a:rPr>
                          <m:t>𝑀</m:t>
                        </m:r>
                      </m:sub>
                    </m:sSub>
                    <m:r>
                      <a:rPr lang="en-US" sz="2000" i="1" dirty="0" smtClean="0">
                        <a:solidFill>
                          <a:schemeClr val="tx1"/>
                        </a:solidFill>
                        <a:latin typeface="Cambria Math" panose="02040503050406030204" pitchFamily="18" charset="0"/>
                      </a:rPr>
                      <m:t>)</m:t>
                    </m:r>
                  </m:oMath>
                </a14:m>
                <a:r>
                  <a:rPr lang="en-US" sz="2000" dirty="0">
                    <a:solidFill>
                      <a:schemeClr val="tx1"/>
                    </a:solidFill>
                    <a:latin typeface="Montserrat SemiBold"/>
                  </a:rPr>
                  <a:t> </a:t>
                </a:r>
              </a:p>
              <a:p>
                <a:pPr marL="342900" lvl="2" indent="-342900">
                  <a:buFont typeface="Arial" panose="020B0604020202020204" pitchFamily="34" charset="0"/>
                  <a:buChar char="•"/>
                </a:pPr>
                <a:r>
                  <a:rPr lang="en-US" sz="2000" dirty="0">
                    <a:solidFill>
                      <a:schemeClr val="tx1"/>
                    </a:solidFill>
                    <a:latin typeface="Montserrat SemiBold"/>
                  </a:rPr>
                  <a:t>Computes</a:t>
                </a:r>
              </a:p>
            </p:txBody>
          </p:sp>
        </mc:Choice>
        <mc:Fallback xmlns="">
          <p:sp>
            <p:nvSpPr>
              <p:cNvPr id="17" name="TextBox 16">
                <a:extLst>
                  <a:ext uri="{FF2B5EF4-FFF2-40B4-BE49-F238E27FC236}">
                    <a16:creationId xmlns:a16="http://schemas.microsoft.com/office/drawing/2014/main" id="{979EEF74-915E-445C-8E2B-99C02A2BD811}"/>
                  </a:ext>
                </a:extLst>
              </p:cNvPr>
              <p:cNvSpPr txBox="1">
                <a:spLocks noRot="1" noChangeAspect="1" noMove="1" noResize="1" noEditPoints="1" noAdjustHandles="1" noChangeArrowheads="1" noChangeShapeType="1" noTextEdit="1"/>
              </p:cNvSpPr>
              <p:nvPr/>
            </p:nvSpPr>
            <p:spPr>
              <a:xfrm>
                <a:off x="395785" y="1166401"/>
                <a:ext cx="8520600" cy="1015663"/>
              </a:xfrm>
              <a:prstGeom prst="rect">
                <a:avLst/>
              </a:prstGeom>
              <a:blipFill>
                <a:blip r:embed="rId3"/>
                <a:stretch>
                  <a:fillRect l="-787" t="-2395" b="-1018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5B7EAC86-5105-422D-B0E7-C4665F311534}"/>
              </a:ext>
            </a:extLst>
          </p:cNvPr>
          <p:cNvPicPr>
            <a:picLocks noChangeAspect="1"/>
          </p:cNvPicPr>
          <p:nvPr/>
        </p:nvPicPr>
        <p:blipFill>
          <a:blip r:embed="rId4"/>
          <a:stretch>
            <a:fillRect/>
          </a:stretch>
        </p:blipFill>
        <p:spPr>
          <a:xfrm>
            <a:off x="2526218" y="2111207"/>
            <a:ext cx="4506594" cy="844986"/>
          </a:xfrm>
          <a:prstGeom prst="rect">
            <a:avLst/>
          </a:prstGeom>
        </p:spPr>
      </p:pic>
      <p:sp>
        <p:nvSpPr>
          <p:cNvPr id="19" name="TextBox 18">
            <a:extLst>
              <a:ext uri="{FF2B5EF4-FFF2-40B4-BE49-F238E27FC236}">
                <a16:creationId xmlns:a16="http://schemas.microsoft.com/office/drawing/2014/main" id="{CEAC8237-46CA-48AC-AB0A-41BEB0C61B00}"/>
              </a:ext>
            </a:extLst>
          </p:cNvPr>
          <p:cNvSpPr txBox="1"/>
          <p:nvPr/>
        </p:nvSpPr>
        <p:spPr>
          <a:xfrm>
            <a:off x="556686" y="3154475"/>
            <a:ext cx="3281667" cy="369332"/>
          </a:xfrm>
          <a:prstGeom prst="rect">
            <a:avLst/>
          </a:prstGeom>
          <a:noFill/>
        </p:spPr>
        <p:txBody>
          <a:bodyPr wrap="square" rtlCol="0">
            <a:spAutoFit/>
          </a:bodyPr>
          <a:lstStyle/>
          <a:p>
            <a:r>
              <a:rPr lang="en-US" sz="1800" dirty="0">
                <a:solidFill>
                  <a:schemeClr val="tx1"/>
                </a:solidFill>
                <a:latin typeface="Montserrat SemiBold"/>
              </a:rPr>
              <a:t>Or alternatively</a:t>
            </a:r>
          </a:p>
        </p:txBody>
      </p:sp>
      <p:pic>
        <p:nvPicPr>
          <p:cNvPr id="4" name="Picture 3">
            <a:extLst>
              <a:ext uri="{FF2B5EF4-FFF2-40B4-BE49-F238E27FC236}">
                <a16:creationId xmlns:a16="http://schemas.microsoft.com/office/drawing/2014/main" id="{0E44F7A7-9F3A-4C5A-A2B7-6C5B90E3F9A1}"/>
              </a:ext>
            </a:extLst>
          </p:cNvPr>
          <p:cNvPicPr>
            <a:picLocks noChangeAspect="1"/>
          </p:cNvPicPr>
          <p:nvPr/>
        </p:nvPicPr>
        <p:blipFill>
          <a:blip r:embed="rId5"/>
          <a:stretch>
            <a:fillRect/>
          </a:stretch>
        </p:blipFill>
        <p:spPr>
          <a:xfrm>
            <a:off x="2482809" y="3507512"/>
            <a:ext cx="5007721" cy="786023"/>
          </a:xfrm>
          <a:prstGeom prst="rect">
            <a:avLst/>
          </a:prstGeom>
        </p:spPr>
      </p:pic>
      <p:sp>
        <p:nvSpPr>
          <p:cNvPr id="20" name="TextBox 19">
            <a:extLst>
              <a:ext uri="{FF2B5EF4-FFF2-40B4-BE49-F238E27FC236}">
                <a16:creationId xmlns:a16="http://schemas.microsoft.com/office/drawing/2014/main" id="{52300E23-D693-4038-9EC5-7BA321C7E9FD}"/>
              </a:ext>
            </a:extLst>
          </p:cNvPr>
          <p:cNvSpPr txBox="1"/>
          <p:nvPr/>
        </p:nvSpPr>
        <p:spPr>
          <a:xfrm>
            <a:off x="5357" y="4486694"/>
            <a:ext cx="9138643" cy="461665"/>
          </a:xfrm>
          <a:prstGeom prst="rect">
            <a:avLst/>
          </a:prstGeom>
          <a:noFill/>
        </p:spPr>
        <p:txBody>
          <a:bodyPr wrap="square" rtlCol="0">
            <a:spAutoFit/>
          </a:bodyPr>
          <a:lstStyle/>
          <a:p>
            <a:pPr algn="ctr"/>
            <a:r>
              <a:rPr lang="en-US" sz="2400" dirty="0">
                <a:solidFill>
                  <a:srgbClr val="00B050"/>
                </a:solidFill>
                <a:latin typeface="Montserrat SemiBold"/>
              </a:rPr>
              <a:t>We can save N exponentiation for each extra proof.</a:t>
            </a:r>
          </a:p>
        </p:txBody>
      </p:sp>
    </p:spTree>
    <p:extLst>
      <p:ext uri="{BB962C8B-B14F-4D97-AF65-F5344CB8AC3E}">
        <p14:creationId xmlns:p14="http://schemas.microsoft.com/office/powerpoint/2010/main" val="2729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0" name="Picture 9">
            <a:extLst>
              <a:ext uri="{FF2B5EF4-FFF2-40B4-BE49-F238E27FC236}">
                <a16:creationId xmlns:a16="http://schemas.microsoft.com/office/drawing/2014/main" id="{CC5FB62A-D830-44E9-A7BD-BB4326D6769B}"/>
              </a:ext>
            </a:extLst>
          </p:cNvPr>
          <p:cNvPicPr>
            <a:picLocks noChangeAspect="1"/>
          </p:cNvPicPr>
          <p:nvPr/>
        </p:nvPicPr>
        <p:blipFill>
          <a:blip r:embed="rId3"/>
          <a:stretch>
            <a:fillRect/>
          </a:stretch>
        </p:blipFill>
        <p:spPr>
          <a:xfrm>
            <a:off x="612261" y="519500"/>
            <a:ext cx="7919477" cy="4316891"/>
          </a:xfrm>
          <a:prstGeom prst="rect">
            <a:avLst/>
          </a:prstGeom>
        </p:spPr>
      </p:pic>
      <p:sp>
        <p:nvSpPr>
          <p:cNvPr id="11" name="Google Shape;89;p16">
            <a:extLst>
              <a:ext uri="{FF2B5EF4-FFF2-40B4-BE49-F238E27FC236}">
                <a16:creationId xmlns:a16="http://schemas.microsoft.com/office/drawing/2014/main" id="{FA24AF99-093D-4F26-9FEE-3CF297372F54}"/>
              </a:ext>
            </a:extLst>
          </p:cNvPr>
          <p:cNvSpPr txBox="1">
            <a:spLocks noGrp="1"/>
          </p:cNvSpPr>
          <p:nvPr>
            <p:ph type="title"/>
          </p:nvPr>
        </p:nvSpPr>
        <p:spPr>
          <a:xfrm>
            <a:off x="311699" y="30591"/>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Batch Verification Performance</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46977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a:off x="0" y="2506300"/>
            <a:ext cx="9144000" cy="2668800"/>
          </a:xfrm>
          <a:prstGeom prst="rect">
            <a:avLst/>
          </a:prstGeom>
          <a:solidFill>
            <a:srgbClr val="3333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INTRODUCTION</a:t>
            </a:r>
            <a:endParaRPr>
              <a:latin typeface="Montserrat SemiBold"/>
              <a:ea typeface="Montserrat SemiBold"/>
              <a:cs typeface="Montserrat SemiBold"/>
              <a:sym typeface="Montserrat SemiBold"/>
            </a:endParaRPr>
          </a:p>
        </p:txBody>
      </p:sp>
      <p:sp>
        <p:nvSpPr>
          <p:cNvPr id="66" name="Google Shape;66;p14"/>
          <p:cNvSpPr txBox="1">
            <a:spLocks noGrp="1"/>
          </p:cNvSpPr>
          <p:nvPr>
            <p:ph type="body" idx="1"/>
          </p:nvPr>
        </p:nvSpPr>
        <p:spPr>
          <a:xfrm>
            <a:off x="1870800" y="1307325"/>
            <a:ext cx="5402400" cy="69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latin typeface="Montserrat Medium"/>
                <a:ea typeface="Montserrat Medium"/>
                <a:cs typeface="Montserrat Medium"/>
                <a:sym typeface="Montserrat Medium"/>
              </a:rPr>
              <a:t>Cryptocurrency payments to be truly private, transactions have to have t</a:t>
            </a:r>
            <a:r>
              <a:rPr lang="en-US" dirty="0" err="1">
                <a:latin typeface="Montserrat Medium"/>
                <a:ea typeface="Montserrat Medium"/>
                <a:cs typeface="Montserrat Medium"/>
                <a:sym typeface="Montserrat Medium"/>
              </a:rPr>
              <a:t>hree</a:t>
            </a:r>
            <a:r>
              <a:rPr lang="en" dirty="0">
                <a:latin typeface="Montserrat Medium"/>
                <a:ea typeface="Montserrat Medium"/>
                <a:cs typeface="Montserrat Medium"/>
                <a:sym typeface="Montserrat Medium"/>
              </a:rPr>
              <a:t> properties:</a:t>
            </a:r>
            <a:endParaRPr dirty="0">
              <a:latin typeface="Montserrat Medium"/>
              <a:ea typeface="Montserrat Medium"/>
              <a:cs typeface="Montserrat Medium"/>
              <a:sym typeface="Montserrat Medium"/>
            </a:endParaRPr>
          </a:p>
        </p:txBody>
      </p:sp>
      <p:cxnSp>
        <p:nvCxnSpPr>
          <p:cNvPr id="67" name="Google Shape;67;p14"/>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68" name="Google Shape;68;p14"/>
          <p:cNvSpPr txBox="1"/>
          <p:nvPr/>
        </p:nvSpPr>
        <p:spPr>
          <a:xfrm>
            <a:off x="3985433" y="3289659"/>
            <a:ext cx="2558100" cy="164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FFFFFF"/>
                </a:solidFill>
                <a:latin typeface="Montserrat Medium"/>
                <a:ea typeface="Montserrat Medium"/>
                <a:cs typeface="Montserrat Medium"/>
                <a:sym typeface="Montserrat Medium"/>
              </a:rPr>
              <a:t>Confidentiality,</a:t>
            </a:r>
          </a:p>
          <a:p>
            <a:pPr marL="0" lvl="0" indent="0" algn="l" rtl="0">
              <a:lnSpc>
                <a:spcPct val="115000"/>
              </a:lnSpc>
              <a:spcBef>
                <a:spcPts val="0"/>
              </a:spcBef>
              <a:spcAft>
                <a:spcPts val="0"/>
              </a:spcAft>
              <a:buNone/>
            </a:pPr>
            <a:endParaRPr lang="en" dirty="0">
              <a:solidFill>
                <a:srgbClr val="FFFFFF"/>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dirty="0">
                <a:solidFill>
                  <a:srgbClr val="FFFFFF"/>
                </a:solidFill>
                <a:latin typeface="Montserrat Medium"/>
                <a:ea typeface="Montserrat Medium"/>
                <a:cs typeface="Montserrat Medium"/>
                <a:sym typeface="Montserrat Medium"/>
              </a:rPr>
              <a:t>hiding the transferred amounts</a:t>
            </a:r>
            <a:endParaRPr dirty="0">
              <a:solidFill>
                <a:srgbClr val="FFFFFF"/>
              </a:solidFill>
            </a:endParaRPr>
          </a:p>
        </p:txBody>
      </p:sp>
      <p:sp>
        <p:nvSpPr>
          <p:cNvPr id="70" name="Google Shape;70;p14"/>
          <p:cNvSpPr txBox="1"/>
          <p:nvPr/>
        </p:nvSpPr>
        <p:spPr>
          <a:xfrm>
            <a:off x="334150" y="3115300"/>
            <a:ext cx="668400" cy="14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dirty="0">
                <a:solidFill>
                  <a:srgbClr val="3FAD54"/>
                </a:solidFill>
                <a:latin typeface="Montserrat Medium"/>
                <a:ea typeface="Montserrat Medium"/>
                <a:cs typeface="Montserrat Medium"/>
                <a:sym typeface="Montserrat Medium"/>
              </a:rPr>
              <a:t>1</a:t>
            </a:r>
            <a:endParaRPr sz="7200" dirty="0">
              <a:solidFill>
                <a:srgbClr val="3FAD54"/>
              </a:solidFill>
              <a:latin typeface="Montserrat Medium"/>
              <a:ea typeface="Montserrat Medium"/>
              <a:cs typeface="Montserrat Medium"/>
              <a:sym typeface="Montserrat Medium"/>
            </a:endParaRPr>
          </a:p>
        </p:txBody>
      </p:sp>
      <p:sp>
        <p:nvSpPr>
          <p:cNvPr id="71" name="Google Shape;71;p14"/>
          <p:cNvSpPr txBox="1"/>
          <p:nvPr/>
        </p:nvSpPr>
        <p:spPr>
          <a:xfrm>
            <a:off x="3239134" y="3115300"/>
            <a:ext cx="668400" cy="14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dirty="0">
                <a:solidFill>
                  <a:srgbClr val="3FAD54"/>
                </a:solidFill>
                <a:latin typeface="Montserrat Medium"/>
                <a:ea typeface="Montserrat Medium"/>
                <a:cs typeface="Montserrat Medium"/>
                <a:sym typeface="Montserrat Medium"/>
              </a:rPr>
              <a:t>2</a:t>
            </a:r>
            <a:endParaRPr sz="7200" dirty="0">
              <a:solidFill>
                <a:srgbClr val="3FAD54"/>
              </a:solidFill>
              <a:latin typeface="Montserrat Medium"/>
              <a:ea typeface="Montserrat Medium"/>
              <a:cs typeface="Montserrat Medium"/>
              <a:sym typeface="Montserrat Medium"/>
            </a:endParaRPr>
          </a:p>
        </p:txBody>
      </p:sp>
      <p:sp>
        <p:nvSpPr>
          <p:cNvPr id="10" name="Google Shape;69;p14">
            <a:extLst>
              <a:ext uri="{FF2B5EF4-FFF2-40B4-BE49-F238E27FC236}">
                <a16:creationId xmlns:a16="http://schemas.microsoft.com/office/drawing/2014/main" id="{C897A7CE-C017-4674-80F0-5F6D3EF1A646}"/>
              </a:ext>
            </a:extLst>
          </p:cNvPr>
          <p:cNvSpPr txBox="1"/>
          <p:nvPr/>
        </p:nvSpPr>
        <p:spPr>
          <a:xfrm>
            <a:off x="6869204" y="3242874"/>
            <a:ext cx="2476865" cy="164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rgbClr val="FFFFFF"/>
                </a:solidFill>
                <a:latin typeface="Montserrat Medium"/>
                <a:ea typeface="Montserrat Medium"/>
                <a:cs typeface="Montserrat Medium"/>
                <a:sym typeface="Montserrat Medium"/>
              </a:rPr>
              <a:t>Anonymity</a:t>
            </a:r>
          </a:p>
          <a:p>
            <a:pPr marL="0" lvl="0" indent="0" algn="l" rtl="0">
              <a:lnSpc>
                <a:spcPct val="115000"/>
              </a:lnSpc>
              <a:spcBef>
                <a:spcPts val="0"/>
              </a:spcBef>
              <a:spcAft>
                <a:spcPts val="0"/>
              </a:spcAft>
              <a:buNone/>
            </a:pPr>
            <a:endParaRPr lang="en" dirty="0">
              <a:solidFill>
                <a:srgbClr val="FFFFFF"/>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dirty="0">
                <a:solidFill>
                  <a:srgbClr val="FFFFFF"/>
                </a:solidFill>
                <a:latin typeface="Montserrat Medium"/>
                <a:ea typeface="Montserrat Medium"/>
                <a:cs typeface="Montserrat Medium"/>
                <a:sym typeface="Montserrat Medium"/>
              </a:rPr>
              <a:t>hiding the recipients identity</a:t>
            </a:r>
            <a:endParaRPr dirty="0">
              <a:solidFill>
                <a:srgbClr val="FFFFFF"/>
              </a:solidFill>
              <a:latin typeface="Montserrat Medium"/>
              <a:ea typeface="Montserrat Medium"/>
              <a:cs typeface="Montserrat Medium"/>
              <a:sym typeface="Montserrat Medium"/>
            </a:endParaRPr>
          </a:p>
        </p:txBody>
      </p:sp>
      <p:sp>
        <p:nvSpPr>
          <p:cNvPr id="11" name="Google Shape;71;p14">
            <a:extLst>
              <a:ext uri="{FF2B5EF4-FFF2-40B4-BE49-F238E27FC236}">
                <a16:creationId xmlns:a16="http://schemas.microsoft.com/office/drawing/2014/main" id="{263B1508-B9FB-465C-AAC2-B5B35C68F39E}"/>
              </a:ext>
            </a:extLst>
          </p:cNvPr>
          <p:cNvSpPr txBox="1"/>
          <p:nvPr/>
        </p:nvSpPr>
        <p:spPr>
          <a:xfrm>
            <a:off x="6209333" y="3104628"/>
            <a:ext cx="668400" cy="14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dirty="0">
                <a:solidFill>
                  <a:srgbClr val="3FAD54"/>
                </a:solidFill>
                <a:latin typeface="Montserrat Medium"/>
                <a:ea typeface="Montserrat Medium"/>
                <a:cs typeface="Montserrat Medium"/>
                <a:sym typeface="Montserrat Medium"/>
              </a:rPr>
              <a:t>3</a:t>
            </a:r>
            <a:endParaRPr sz="7200" dirty="0">
              <a:solidFill>
                <a:srgbClr val="3FAD54"/>
              </a:solidFill>
              <a:latin typeface="Montserrat Medium"/>
              <a:ea typeface="Montserrat Medium"/>
              <a:cs typeface="Montserrat Medium"/>
              <a:sym typeface="Montserrat Medium"/>
            </a:endParaRPr>
          </a:p>
        </p:txBody>
      </p:sp>
      <p:sp>
        <p:nvSpPr>
          <p:cNvPr id="12" name="Google Shape;69;p14">
            <a:extLst>
              <a:ext uri="{FF2B5EF4-FFF2-40B4-BE49-F238E27FC236}">
                <a16:creationId xmlns:a16="http://schemas.microsoft.com/office/drawing/2014/main" id="{A0344338-0697-4316-B767-769362EE2458}"/>
              </a:ext>
            </a:extLst>
          </p:cNvPr>
          <p:cNvSpPr txBox="1"/>
          <p:nvPr/>
        </p:nvSpPr>
        <p:spPr>
          <a:xfrm>
            <a:off x="882410" y="3289659"/>
            <a:ext cx="2476865" cy="164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rgbClr val="FFFFFF"/>
                </a:solidFill>
                <a:latin typeface="Montserrat Medium"/>
                <a:ea typeface="Montserrat Medium"/>
                <a:cs typeface="Montserrat Medium"/>
                <a:sym typeface="Montserrat Medium"/>
              </a:rPr>
              <a:t>Un-Traceability </a:t>
            </a:r>
          </a:p>
          <a:p>
            <a:pPr marL="0" lvl="0" indent="0" algn="l" rtl="0">
              <a:lnSpc>
                <a:spcPct val="115000"/>
              </a:lnSpc>
              <a:spcBef>
                <a:spcPts val="0"/>
              </a:spcBef>
              <a:spcAft>
                <a:spcPts val="0"/>
              </a:spcAft>
              <a:buNone/>
            </a:pPr>
            <a:endParaRPr lang="en" dirty="0">
              <a:solidFill>
                <a:srgbClr val="FFFFFF"/>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dirty="0">
                <a:solidFill>
                  <a:srgbClr val="FFFFFF"/>
                </a:solidFill>
                <a:latin typeface="Montserrat Medium"/>
                <a:ea typeface="Montserrat Medium"/>
                <a:cs typeface="Montserrat Medium"/>
                <a:sym typeface="Montserrat Medium"/>
              </a:rPr>
              <a:t>hiding the identities of the sender / the </a:t>
            </a:r>
            <a:r>
              <a:rPr lang="en-US" dirty="0">
                <a:solidFill>
                  <a:srgbClr val="FFFFFF"/>
                </a:solidFill>
                <a:latin typeface="Montserrat Medium"/>
                <a:ea typeface="Montserrat Medium"/>
                <a:cs typeface="Montserrat Medium"/>
                <a:sym typeface="Montserrat Medium"/>
              </a:rPr>
              <a:t>transaction origins</a:t>
            </a:r>
            <a:endParaRPr dirty="0">
              <a:solidFill>
                <a:srgbClr val="FFFFFF"/>
              </a:solidFill>
              <a:latin typeface="Montserrat Medium"/>
              <a:ea typeface="Montserrat Medium"/>
              <a:cs typeface="Montserrat Medium"/>
              <a:sym typeface="Montserrat Medium"/>
            </a:endParaRPr>
          </a:p>
        </p:txBody>
      </p:sp>
      <p:sp>
        <p:nvSpPr>
          <p:cNvPr id="2" name="Rectangle 1">
            <a:extLst>
              <a:ext uri="{FF2B5EF4-FFF2-40B4-BE49-F238E27FC236}">
                <a16:creationId xmlns:a16="http://schemas.microsoft.com/office/drawing/2014/main" id="{C2E5866C-E82D-4D9F-8741-E37C9FDD12AF}"/>
              </a:ext>
            </a:extLst>
          </p:cNvPr>
          <p:cNvSpPr/>
          <p:nvPr/>
        </p:nvSpPr>
        <p:spPr>
          <a:xfrm>
            <a:off x="300894" y="2892056"/>
            <a:ext cx="2860341" cy="2039503"/>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20" name="TextBox 19">
            <a:extLst>
              <a:ext uri="{FF2B5EF4-FFF2-40B4-BE49-F238E27FC236}">
                <a16:creationId xmlns:a16="http://schemas.microsoft.com/office/drawing/2014/main" id="{52300E23-D693-4038-9EC5-7BA321C7E9FD}"/>
              </a:ext>
            </a:extLst>
          </p:cNvPr>
          <p:cNvSpPr txBox="1"/>
          <p:nvPr/>
        </p:nvSpPr>
        <p:spPr>
          <a:xfrm>
            <a:off x="726807" y="2387084"/>
            <a:ext cx="7193511" cy="1384995"/>
          </a:xfrm>
          <a:prstGeom prst="rect">
            <a:avLst/>
          </a:prstGeom>
          <a:noFill/>
        </p:spPr>
        <p:txBody>
          <a:bodyPr wrap="square" rtlCol="0">
            <a:spAutoFit/>
          </a:bodyPr>
          <a:lstStyle/>
          <a:p>
            <a:pPr algn="ctr"/>
            <a:r>
              <a:rPr lang="en-US" sz="2800" dirty="0">
                <a:solidFill>
                  <a:srgbClr val="00B050"/>
                </a:solidFill>
                <a:latin typeface="Montserrat SemiBold"/>
              </a:rPr>
              <a:t>Any feedback or comments on how we can improve these </a:t>
            </a:r>
            <a:r>
              <a:rPr lang="en-US" sz="2800" dirty="0">
                <a:solidFill>
                  <a:srgbClr val="FF0000"/>
                </a:solidFill>
                <a:latin typeface="Montserrat SemiBold"/>
              </a:rPr>
              <a:t>batching methods</a:t>
            </a:r>
            <a:r>
              <a:rPr lang="en-US" sz="2800" dirty="0">
                <a:solidFill>
                  <a:srgbClr val="00B050"/>
                </a:solidFill>
                <a:latin typeface="Montserrat SemiBold"/>
              </a:rPr>
              <a:t>? </a:t>
            </a:r>
            <a:r>
              <a:rPr lang="en-US" sz="2800" dirty="0">
                <a:solidFill>
                  <a:srgbClr val="00B050"/>
                </a:solidFill>
                <a:latin typeface="Montserrat SemiBold"/>
                <a:sym typeface="Wingdings" panose="05000000000000000000" pitchFamily="2" charset="2"/>
              </a:rPr>
              <a:t></a:t>
            </a:r>
            <a:endParaRPr lang="en-US" sz="2800" dirty="0">
              <a:solidFill>
                <a:srgbClr val="00B050"/>
              </a:solidFill>
              <a:latin typeface="Montserrat SemiBold"/>
            </a:endParaRPr>
          </a:p>
        </p:txBody>
      </p:sp>
      <p:sp>
        <p:nvSpPr>
          <p:cNvPr id="8" name="Google Shape;89;p16">
            <a:extLst>
              <a:ext uri="{FF2B5EF4-FFF2-40B4-BE49-F238E27FC236}">
                <a16:creationId xmlns:a16="http://schemas.microsoft.com/office/drawing/2014/main" id="{95E0406A-BC72-4269-92B1-5A125B74BE8A}"/>
              </a:ext>
            </a:extLst>
          </p:cNvPr>
          <p:cNvSpPr txBox="1">
            <a:spLocks/>
          </p:cNvSpPr>
          <p:nvPr/>
        </p:nvSpPr>
        <p:spPr>
          <a:xfrm>
            <a:off x="311700" y="23315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1100"/>
            </a:pPr>
            <a:r>
              <a:rPr lang="en-US">
                <a:latin typeface="Montserrat SemiBold"/>
                <a:ea typeface="Montserrat SemiBold"/>
                <a:cs typeface="Montserrat SemiBold"/>
                <a:sym typeface="Montserrat SemiBold"/>
              </a:rPr>
              <a:t>Batch Verification of 1-o-o-N Proofs</a:t>
            </a:r>
          </a:p>
          <a:p>
            <a:pPr algn="ctr"/>
            <a:endParaRPr lang="en-US" dirty="0">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416494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Enabling Direct Anonymous Payments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979EEF74-915E-445C-8E2B-99C02A2BD811}"/>
                  </a:ext>
                </a:extLst>
              </p:cNvPr>
              <p:cNvSpPr txBox="1"/>
              <p:nvPr/>
            </p:nvSpPr>
            <p:spPr>
              <a:xfrm>
                <a:off x="329545" y="1166401"/>
                <a:ext cx="8520600" cy="713272"/>
              </a:xfrm>
              <a:prstGeom prst="rect">
                <a:avLst/>
              </a:prstGeom>
              <a:noFill/>
            </p:spPr>
            <p:txBody>
              <a:bodyPr wrap="square" rtlCol="0">
                <a:spAutoFit/>
              </a:bodyPr>
              <a:lstStyle/>
              <a:p>
                <a:r>
                  <a:rPr lang="en-US" sz="2000" dirty="0">
                    <a:solidFill>
                      <a:schemeClr val="tx1"/>
                    </a:solidFill>
                    <a:latin typeface="Montserrat SemiBold"/>
                  </a:rPr>
                  <a:t>In order to spend a coin </a:t>
                </a:r>
                <a14:m>
                  <m:oMath xmlns:m="http://schemas.openxmlformats.org/officeDocument/2006/math">
                    <m:r>
                      <a:rPr lang="en-US" sz="2000" i="1" dirty="0" smtClean="0">
                        <a:solidFill>
                          <a:srgbClr val="00B050"/>
                        </a:solidFill>
                        <a:latin typeface="Cambria Math" panose="02040503050406030204" pitchFamily="18" charset="0"/>
                      </a:rPr>
                      <m:t>𝐶</m:t>
                    </m:r>
                    <m:r>
                      <a:rPr lang="en-US" sz="2000" i="1" dirty="0" smtClean="0">
                        <a:solidFill>
                          <a:srgbClr val="00B050"/>
                        </a:solidFill>
                        <a:latin typeface="Cambria Math" panose="02040503050406030204" pitchFamily="18" charset="0"/>
                      </a:rPr>
                      <m:t>=</m:t>
                    </m:r>
                    <m:sSup>
                      <m:sSupPr>
                        <m:ctrlPr>
                          <a:rPr lang="en-US" sz="2000" i="1" dirty="0" smtClean="0">
                            <a:solidFill>
                              <a:srgbClr val="00B050"/>
                            </a:solidFill>
                            <a:latin typeface="Cambria Math" panose="02040503050406030204" pitchFamily="18" charset="0"/>
                          </a:rPr>
                        </m:ctrlPr>
                      </m:sSupPr>
                      <m:e>
                        <m:r>
                          <a:rPr lang="en-US" sz="2000" i="1" dirty="0" smtClean="0">
                            <a:solidFill>
                              <a:srgbClr val="00B050"/>
                            </a:solidFill>
                            <a:latin typeface="Cambria Math" panose="02040503050406030204" pitchFamily="18" charset="0"/>
                          </a:rPr>
                          <m:t>𝑔</m:t>
                        </m:r>
                      </m:e>
                      <m:sup>
                        <m:r>
                          <a:rPr lang="en-US" sz="2000" i="1" dirty="0" smtClean="0">
                            <a:solidFill>
                              <a:srgbClr val="00B050"/>
                            </a:solidFill>
                            <a:latin typeface="Cambria Math" panose="02040503050406030204" pitchFamily="18" charset="0"/>
                          </a:rPr>
                          <m:t>𝑆</m:t>
                        </m:r>
                      </m:sup>
                    </m:sSup>
                    <m:sSubSup>
                      <m:sSubSupPr>
                        <m:ctrlPr>
                          <a:rPr lang="en-US" sz="2000" i="1" dirty="0" smtClean="0">
                            <a:solidFill>
                              <a:srgbClr val="00B050"/>
                            </a:solidFill>
                            <a:latin typeface="Cambria Math" panose="02040503050406030204" pitchFamily="18" charset="0"/>
                          </a:rPr>
                        </m:ctrlPr>
                      </m:sSubSupPr>
                      <m:e>
                        <m:r>
                          <a:rPr lang="en-US" sz="2000" i="1" dirty="0" smtClean="0">
                            <a:solidFill>
                              <a:srgbClr val="00B050"/>
                            </a:solidFill>
                            <a:latin typeface="Cambria Math" panose="02040503050406030204" pitchFamily="18" charset="0"/>
                          </a:rPr>
                          <m:t>h</m:t>
                        </m:r>
                      </m:e>
                      <m:sub>
                        <m:r>
                          <a:rPr lang="en-US" sz="2000" i="1" dirty="0" smtClean="0">
                            <a:solidFill>
                              <a:srgbClr val="00B050"/>
                            </a:solidFill>
                            <a:latin typeface="Cambria Math" panose="02040503050406030204" pitchFamily="18" charset="0"/>
                          </a:rPr>
                          <m:t>1</m:t>
                        </m:r>
                      </m:sub>
                      <m:sup>
                        <m:r>
                          <a:rPr lang="en-US" sz="2000" i="1" dirty="0" smtClean="0">
                            <a:solidFill>
                              <a:srgbClr val="00B050"/>
                            </a:solidFill>
                            <a:latin typeface="Cambria Math" panose="02040503050406030204" pitchFamily="18" charset="0"/>
                          </a:rPr>
                          <m:t>𝑉</m:t>
                        </m:r>
                      </m:sup>
                    </m:sSubSup>
                    <m:sSubSup>
                      <m:sSubSupPr>
                        <m:ctrlPr>
                          <a:rPr lang="en-US" sz="2000" i="1" dirty="0" smtClean="0">
                            <a:solidFill>
                              <a:srgbClr val="00B050"/>
                            </a:solidFill>
                            <a:latin typeface="Cambria Math" panose="02040503050406030204" pitchFamily="18" charset="0"/>
                          </a:rPr>
                        </m:ctrlPr>
                      </m:sSubSupPr>
                      <m:e>
                        <m:r>
                          <a:rPr lang="en-US" sz="2000" i="1" dirty="0" smtClean="0">
                            <a:solidFill>
                              <a:srgbClr val="00B050"/>
                            </a:solidFill>
                            <a:latin typeface="Cambria Math" panose="02040503050406030204" pitchFamily="18" charset="0"/>
                          </a:rPr>
                          <m:t>h</m:t>
                        </m:r>
                      </m:e>
                      <m:sub>
                        <m:r>
                          <a:rPr lang="en-US" sz="2000" i="1" dirty="0" smtClean="0">
                            <a:solidFill>
                              <a:srgbClr val="00B050"/>
                            </a:solidFill>
                            <a:latin typeface="Cambria Math" panose="02040503050406030204" pitchFamily="18" charset="0"/>
                          </a:rPr>
                          <m:t>2</m:t>
                        </m:r>
                      </m:sub>
                      <m:sup>
                        <m:r>
                          <a:rPr lang="en-US" sz="2000" i="1" dirty="0" smtClean="0">
                            <a:solidFill>
                              <a:srgbClr val="00B050"/>
                            </a:solidFill>
                            <a:latin typeface="Cambria Math" panose="02040503050406030204" pitchFamily="18" charset="0"/>
                          </a:rPr>
                          <m:t>𝑅</m:t>
                        </m:r>
                      </m:sup>
                    </m:sSubSup>
                  </m:oMath>
                </a14:m>
                <a:r>
                  <a:rPr lang="en-US" sz="2000" dirty="0">
                    <a:solidFill>
                      <a:schemeClr val="tx1"/>
                    </a:solidFill>
                    <a:latin typeface="Montserrat SemiBold"/>
                  </a:rPr>
                  <a:t> , the user should possess all secret values </a:t>
                </a:r>
                <a14:m>
                  <m:oMath xmlns:m="http://schemas.openxmlformats.org/officeDocument/2006/math">
                    <m:r>
                      <a:rPr lang="en-US" sz="2000" i="1" dirty="0" smtClean="0">
                        <a:solidFill>
                          <a:srgbClr val="00B050"/>
                        </a:solidFill>
                        <a:latin typeface="Cambria Math" panose="02040503050406030204" pitchFamily="18" charset="0"/>
                      </a:rPr>
                      <m:t>𝑆</m:t>
                    </m:r>
                    <m:r>
                      <a:rPr lang="en-US" sz="2000" b="0" i="1" dirty="0" smtClean="0">
                        <a:solidFill>
                          <a:srgbClr val="00B050"/>
                        </a:solidFill>
                        <a:latin typeface="Cambria Math" panose="02040503050406030204" pitchFamily="18" charset="0"/>
                      </a:rPr>
                      <m:t>,</m:t>
                    </m:r>
                    <m:r>
                      <a:rPr lang="en-US" sz="2000" i="1" dirty="0" smtClean="0">
                        <a:solidFill>
                          <a:srgbClr val="00B050"/>
                        </a:solidFill>
                        <a:latin typeface="Cambria Math" panose="02040503050406030204" pitchFamily="18" charset="0"/>
                      </a:rPr>
                      <m:t> </m:t>
                    </m:r>
                    <m:r>
                      <a:rPr lang="en-US" sz="2000" i="1" dirty="0" smtClean="0">
                        <a:solidFill>
                          <a:srgbClr val="00B050"/>
                        </a:solidFill>
                        <a:latin typeface="Cambria Math" panose="02040503050406030204" pitchFamily="18" charset="0"/>
                      </a:rPr>
                      <m:t>𝑉</m:t>
                    </m:r>
                    <m:r>
                      <a:rPr lang="en-US" sz="2000" b="0" i="1" dirty="0" smtClean="0">
                        <a:solidFill>
                          <a:srgbClr val="00B050"/>
                        </a:solidFill>
                        <a:latin typeface="Cambria Math" panose="02040503050406030204" pitchFamily="18" charset="0"/>
                      </a:rPr>
                      <m:t>,</m:t>
                    </m:r>
                    <m:r>
                      <a:rPr lang="en-US" sz="2000" i="1" dirty="0" smtClean="0">
                        <a:solidFill>
                          <a:srgbClr val="00B050"/>
                        </a:solidFill>
                        <a:latin typeface="Cambria Math" panose="02040503050406030204" pitchFamily="18" charset="0"/>
                      </a:rPr>
                      <m:t>𝑅</m:t>
                    </m:r>
                  </m:oMath>
                </a14:m>
                <a:r>
                  <a:rPr lang="en-US" sz="2000" dirty="0">
                    <a:solidFill>
                      <a:schemeClr val="tx1"/>
                    </a:solidFill>
                    <a:latin typeface="Montserrat SemiBold"/>
                  </a:rPr>
                  <a:t>. </a:t>
                </a:r>
              </a:p>
            </p:txBody>
          </p:sp>
        </mc:Choice>
        <mc:Fallback>
          <p:sp>
            <p:nvSpPr>
              <p:cNvPr id="17" name="TextBox 16">
                <a:extLst>
                  <a:ext uri="{FF2B5EF4-FFF2-40B4-BE49-F238E27FC236}">
                    <a16:creationId xmlns:a16="http://schemas.microsoft.com/office/drawing/2014/main" id="{979EEF74-915E-445C-8E2B-99C02A2BD811}"/>
                  </a:ext>
                </a:extLst>
              </p:cNvPr>
              <p:cNvSpPr txBox="1">
                <a:spLocks noRot="1" noChangeAspect="1" noMove="1" noResize="1" noEditPoints="1" noAdjustHandles="1" noChangeArrowheads="1" noChangeShapeType="1" noTextEdit="1"/>
              </p:cNvSpPr>
              <p:nvPr/>
            </p:nvSpPr>
            <p:spPr>
              <a:xfrm>
                <a:off x="329545" y="1166401"/>
                <a:ext cx="8520600" cy="713272"/>
              </a:xfrm>
              <a:prstGeom prst="rect">
                <a:avLst/>
              </a:prstGeom>
              <a:blipFill>
                <a:blip r:embed="rId3"/>
                <a:stretch>
                  <a:fillRect l="-715" t="-2564" b="-1538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52E282F-0FE5-4E11-889C-81587536AE41}"/>
                  </a:ext>
                </a:extLst>
              </p:cNvPr>
              <p:cNvSpPr txBox="1"/>
              <p:nvPr/>
            </p:nvSpPr>
            <p:spPr>
              <a:xfrm>
                <a:off x="645806" y="2059948"/>
                <a:ext cx="8186494" cy="1336263"/>
              </a:xfrm>
              <a:prstGeom prst="rect">
                <a:avLst/>
              </a:prstGeom>
              <a:noFill/>
            </p:spPr>
            <p:txBody>
              <a:bodyPr wrap="square" rtlCol="0">
                <a:spAutoFit/>
              </a:bodyPr>
              <a:lstStyle/>
              <a:p>
                <a:pPr marL="457200" indent="-457200">
                  <a:buFont typeface="+mj-lt"/>
                  <a:buAutoNum type="arabicPeriod"/>
                </a:pPr>
                <a:r>
                  <a:rPr lang="en-US" sz="2000" dirty="0">
                    <a:solidFill>
                      <a:schemeClr val="tx1"/>
                    </a:solidFill>
                    <a:latin typeface="Montserrat SemiBold"/>
                  </a:rPr>
                  <a:t>The receiver can generate new public key </a:t>
                </a:r>
                <a14:m>
                  <m:oMath xmlns:m="http://schemas.openxmlformats.org/officeDocument/2006/math">
                    <m:sSup>
                      <m:sSupPr>
                        <m:ctrlPr>
                          <a:rPr lang="en-US" sz="2000" i="1" dirty="0" smtClean="0">
                            <a:solidFill>
                              <a:srgbClr val="FF0000"/>
                            </a:solidFill>
                            <a:latin typeface="Cambria Math" panose="02040503050406030204" pitchFamily="18" charset="0"/>
                          </a:rPr>
                        </m:ctrlPr>
                      </m:sSupPr>
                      <m:e>
                        <m:sSub>
                          <m:sSubPr>
                            <m:ctrlPr>
                              <a:rPr lang="en-US" sz="2000" b="0" i="1" dirty="0" smtClean="0">
                                <a:solidFill>
                                  <a:srgbClr val="FF0000"/>
                                </a:solidFill>
                                <a:latin typeface="Cambria Math" panose="02040503050406030204" pitchFamily="18" charset="0"/>
                              </a:rPr>
                            </m:ctrlPr>
                          </m:sSubPr>
                          <m:e>
                            <m:r>
                              <a:rPr lang="en-US" sz="2000" b="0" i="1" dirty="0" smtClean="0">
                                <a:solidFill>
                                  <a:srgbClr val="FF0000"/>
                                </a:solidFill>
                                <a:latin typeface="Cambria Math" panose="02040503050406030204" pitchFamily="18" charset="0"/>
                              </a:rPr>
                              <m:t>𝑔</m:t>
                            </m:r>
                          </m:e>
                          <m:sub>
                            <m:r>
                              <a:rPr lang="en-US" sz="2000" b="0" i="1" dirty="0" smtClean="0">
                                <a:solidFill>
                                  <a:srgbClr val="FF0000"/>
                                </a:solidFill>
                                <a:latin typeface="Cambria Math" panose="02040503050406030204" pitchFamily="18" charset="0"/>
                              </a:rPr>
                              <m:t>1</m:t>
                            </m:r>
                          </m:sub>
                        </m:sSub>
                        <m:r>
                          <a:rPr lang="en-US" sz="2000" b="0" i="1" dirty="0" smtClean="0">
                            <a:solidFill>
                              <a:srgbClr val="FF0000"/>
                            </a:solidFill>
                            <a:latin typeface="Cambria Math" panose="02040503050406030204" pitchFamily="18" charset="0"/>
                          </a:rPr>
                          <m:t>=</m:t>
                        </m:r>
                        <m:r>
                          <a:rPr lang="en-US" sz="2000" i="1" dirty="0" smtClean="0">
                            <a:solidFill>
                              <a:srgbClr val="FF0000"/>
                            </a:solidFill>
                            <a:latin typeface="Cambria Math" panose="02040503050406030204" pitchFamily="18" charset="0"/>
                          </a:rPr>
                          <m:t>𝑔</m:t>
                        </m:r>
                      </m:e>
                      <m:sup>
                        <m:r>
                          <a:rPr lang="en-US" sz="2000" i="1" dirty="0" smtClean="0">
                            <a:solidFill>
                              <a:srgbClr val="FF0000"/>
                            </a:solidFill>
                            <a:latin typeface="Cambria Math" panose="02040503050406030204" pitchFamily="18" charset="0"/>
                          </a:rPr>
                          <m:t>𝑥</m:t>
                        </m:r>
                      </m:sup>
                    </m:sSup>
                  </m:oMath>
                </a14:m>
                <a:r>
                  <a:rPr lang="en-US" sz="2000" dirty="0">
                    <a:solidFill>
                      <a:schemeClr val="tx1"/>
                    </a:solidFill>
                    <a:latin typeface="Montserrat SemiBold"/>
                  </a:rPr>
                  <a:t> </a:t>
                </a:r>
              </a:p>
              <a:p>
                <a:pPr marL="457200" indent="-457200">
                  <a:buFont typeface="+mj-lt"/>
                  <a:buAutoNum type="arabicPeriod"/>
                </a:pPr>
                <a:endParaRPr lang="en-US" sz="2000" dirty="0">
                  <a:solidFill>
                    <a:schemeClr val="tx1"/>
                  </a:solidFill>
                  <a:latin typeface="Montserrat SemiBold"/>
                </a:endParaRPr>
              </a:p>
              <a:p>
                <a:pPr marL="457200" indent="-457200">
                  <a:buFont typeface="+mj-lt"/>
                  <a:buAutoNum type="arabicPeriod"/>
                </a:pPr>
                <a:r>
                  <a:rPr lang="en-US" sz="2000" dirty="0">
                    <a:solidFill>
                      <a:schemeClr val="tx1"/>
                    </a:solidFill>
                    <a:latin typeface="Montserrat SemiBold"/>
                  </a:rPr>
                  <a:t>The Sender outputs the new coin as </a:t>
                </a:r>
                <a14:m>
                  <m:oMath xmlns:m="http://schemas.openxmlformats.org/officeDocument/2006/math">
                    <m:r>
                      <a:rPr lang="en-US" sz="2000" i="1" dirty="0" smtClean="0">
                        <a:solidFill>
                          <a:srgbClr val="00B050"/>
                        </a:solidFill>
                        <a:latin typeface="Cambria Math" panose="02040503050406030204" pitchFamily="18" charset="0"/>
                      </a:rPr>
                      <m:t>𝐶</m:t>
                    </m:r>
                    <m:r>
                      <a:rPr lang="en-US" sz="2000" i="1" dirty="0" smtClean="0">
                        <a:solidFill>
                          <a:srgbClr val="00B050"/>
                        </a:solidFill>
                        <a:latin typeface="Cambria Math" panose="02040503050406030204" pitchFamily="18" charset="0"/>
                      </a:rPr>
                      <m:t>=</m:t>
                    </m:r>
                    <m:sSup>
                      <m:sSupPr>
                        <m:ctrlPr>
                          <a:rPr lang="en-US" sz="2000" i="1" dirty="0">
                            <a:solidFill>
                              <a:srgbClr val="00B050"/>
                            </a:solidFill>
                            <a:latin typeface="Cambria Math" panose="02040503050406030204" pitchFamily="18" charset="0"/>
                          </a:rPr>
                        </m:ctrlPr>
                      </m:sSupPr>
                      <m:e>
                        <m:r>
                          <a:rPr lang="en-US" sz="2000" b="0" i="1" dirty="0" smtClean="0">
                            <a:solidFill>
                              <a:srgbClr val="00B050"/>
                            </a:solidFill>
                            <a:latin typeface="Cambria Math" panose="02040503050406030204" pitchFamily="18" charset="0"/>
                          </a:rPr>
                          <m:t>(</m:t>
                        </m:r>
                        <m:sSup>
                          <m:sSupPr>
                            <m:ctrlPr>
                              <a:rPr lang="en-US" sz="2000" b="0" i="1" dirty="0" smtClean="0">
                                <a:solidFill>
                                  <a:srgbClr val="FF0000"/>
                                </a:solidFill>
                                <a:latin typeface="Cambria Math" panose="02040503050406030204" pitchFamily="18" charset="0"/>
                              </a:rPr>
                            </m:ctrlPr>
                          </m:sSupPr>
                          <m:e>
                            <m:r>
                              <a:rPr lang="en-US" sz="2000" b="0" i="1" dirty="0" smtClean="0">
                                <a:solidFill>
                                  <a:srgbClr val="FF0000"/>
                                </a:solidFill>
                                <a:latin typeface="Cambria Math" panose="02040503050406030204" pitchFamily="18" charset="0"/>
                              </a:rPr>
                              <m:t>𝑔</m:t>
                            </m:r>
                          </m:e>
                          <m:sup>
                            <m:r>
                              <a:rPr lang="en-US" sz="2000" b="0" i="1" dirty="0" smtClean="0">
                                <a:solidFill>
                                  <a:srgbClr val="FF0000"/>
                                </a:solidFill>
                                <a:latin typeface="Cambria Math" panose="02040503050406030204" pitchFamily="18" charset="0"/>
                              </a:rPr>
                              <m:t>𝑥</m:t>
                            </m:r>
                          </m:sup>
                        </m:sSup>
                        <m:r>
                          <a:rPr lang="en-US" sz="2000" b="0" i="1" dirty="0" smtClean="0">
                            <a:solidFill>
                              <a:srgbClr val="00B050"/>
                            </a:solidFill>
                            <a:latin typeface="Cambria Math" panose="02040503050406030204" pitchFamily="18" charset="0"/>
                          </a:rPr>
                          <m:t>)</m:t>
                        </m:r>
                      </m:e>
                      <m:sup>
                        <m:r>
                          <a:rPr lang="en-US" sz="2000" i="1" dirty="0">
                            <a:solidFill>
                              <a:srgbClr val="00B050"/>
                            </a:solidFill>
                            <a:latin typeface="Cambria Math" panose="02040503050406030204" pitchFamily="18" charset="0"/>
                          </a:rPr>
                          <m:t>𝑆</m:t>
                        </m:r>
                      </m:sup>
                    </m:sSup>
                    <m:sSubSup>
                      <m:sSubSupPr>
                        <m:ctrlPr>
                          <a:rPr lang="en-US" sz="2000" i="1" dirty="0">
                            <a:solidFill>
                              <a:srgbClr val="00B050"/>
                            </a:solidFill>
                            <a:latin typeface="Cambria Math" panose="02040503050406030204" pitchFamily="18" charset="0"/>
                          </a:rPr>
                        </m:ctrlPr>
                      </m:sSubSupPr>
                      <m:e>
                        <m:r>
                          <a:rPr lang="en-US" sz="2000" i="1" dirty="0">
                            <a:solidFill>
                              <a:srgbClr val="00B050"/>
                            </a:solidFill>
                            <a:latin typeface="Cambria Math" panose="02040503050406030204" pitchFamily="18" charset="0"/>
                          </a:rPr>
                          <m:t>h</m:t>
                        </m:r>
                      </m:e>
                      <m:sub>
                        <m:r>
                          <a:rPr lang="en-US" sz="2000" i="1" dirty="0">
                            <a:solidFill>
                              <a:srgbClr val="00B050"/>
                            </a:solidFill>
                            <a:latin typeface="Cambria Math" panose="02040503050406030204" pitchFamily="18" charset="0"/>
                          </a:rPr>
                          <m:t>1</m:t>
                        </m:r>
                      </m:sub>
                      <m:sup>
                        <m:r>
                          <a:rPr lang="en-US" sz="2000" i="1" dirty="0">
                            <a:solidFill>
                              <a:srgbClr val="00B050"/>
                            </a:solidFill>
                            <a:latin typeface="Cambria Math" panose="02040503050406030204" pitchFamily="18" charset="0"/>
                          </a:rPr>
                          <m:t>𝑉</m:t>
                        </m:r>
                      </m:sup>
                    </m:sSubSup>
                    <m:sSubSup>
                      <m:sSubSupPr>
                        <m:ctrlPr>
                          <a:rPr lang="en-US" sz="2000" i="1" dirty="0">
                            <a:solidFill>
                              <a:srgbClr val="00B050"/>
                            </a:solidFill>
                            <a:latin typeface="Cambria Math" panose="02040503050406030204" pitchFamily="18" charset="0"/>
                          </a:rPr>
                        </m:ctrlPr>
                      </m:sSubSupPr>
                      <m:e>
                        <m:r>
                          <a:rPr lang="en-US" sz="2000" i="1" dirty="0">
                            <a:solidFill>
                              <a:srgbClr val="00B050"/>
                            </a:solidFill>
                            <a:latin typeface="Cambria Math" panose="02040503050406030204" pitchFamily="18" charset="0"/>
                          </a:rPr>
                          <m:t>h</m:t>
                        </m:r>
                      </m:e>
                      <m:sub>
                        <m:r>
                          <a:rPr lang="en-US" sz="2000" i="1" dirty="0">
                            <a:solidFill>
                              <a:srgbClr val="00B050"/>
                            </a:solidFill>
                            <a:latin typeface="Cambria Math" panose="02040503050406030204" pitchFamily="18" charset="0"/>
                          </a:rPr>
                          <m:t>2</m:t>
                        </m:r>
                      </m:sub>
                      <m:sup>
                        <m:r>
                          <a:rPr lang="en-US" sz="2000" i="1" dirty="0">
                            <a:solidFill>
                              <a:srgbClr val="00B050"/>
                            </a:solidFill>
                            <a:latin typeface="Cambria Math" panose="02040503050406030204" pitchFamily="18" charset="0"/>
                          </a:rPr>
                          <m:t>𝑅</m:t>
                        </m:r>
                      </m:sup>
                    </m:sSubSup>
                    <m:r>
                      <a:rPr lang="en-US" sz="2000" b="0" i="1" dirty="0" smtClean="0">
                        <a:solidFill>
                          <a:schemeClr val="tx1"/>
                        </a:solidFill>
                        <a:latin typeface="Cambria Math" panose="02040503050406030204" pitchFamily="18" charset="0"/>
                      </a:rPr>
                      <m:t>=</m:t>
                    </m:r>
                    <m:sSubSup>
                      <m:sSubSupPr>
                        <m:ctrlPr>
                          <a:rPr lang="en-US" sz="2000" b="0" i="1" dirty="0" smtClean="0">
                            <a:solidFill>
                              <a:schemeClr val="tx1"/>
                            </a:solidFill>
                            <a:latin typeface="Cambria Math" panose="02040503050406030204" pitchFamily="18" charset="0"/>
                          </a:rPr>
                        </m:ctrlPr>
                      </m:sSubSupPr>
                      <m:e>
                        <m:r>
                          <a:rPr lang="en-US" sz="2000" i="1" dirty="0" smtClean="0">
                            <a:solidFill>
                              <a:srgbClr val="FF0000"/>
                            </a:solidFill>
                            <a:latin typeface="Cambria Math" panose="02040503050406030204" pitchFamily="18" charset="0"/>
                          </a:rPr>
                          <m:t>𝑔</m:t>
                        </m:r>
                      </m:e>
                      <m:sub>
                        <m:r>
                          <a:rPr lang="en-US" sz="2000" b="0" i="1" dirty="0" smtClean="0">
                            <a:solidFill>
                              <a:srgbClr val="FF0000"/>
                            </a:solidFill>
                            <a:latin typeface="Cambria Math" panose="02040503050406030204" pitchFamily="18" charset="0"/>
                          </a:rPr>
                          <m:t>1</m:t>
                        </m:r>
                      </m:sub>
                      <m:sup>
                        <m:r>
                          <a:rPr lang="en-US" sz="2000" i="1" dirty="0">
                            <a:solidFill>
                              <a:schemeClr val="tx1"/>
                            </a:solidFill>
                            <a:latin typeface="Cambria Math" panose="02040503050406030204" pitchFamily="18" charset="0"/>
                          </a:rPr>
                          <m:t>𝑆</m:t>
                        </m:r>
                      </m:sup>
                    </m:sSubSup>
                    <m:sSubSup>
                      <m:sSubSupPr>
                        <m:ctrlPr>
                          <a:rPr lang="en-US" sz="2000" i="1" dirty="0">
                            <a:solidFill>
                              <a:schemeClr val="tx1"/>
                            </a:solidFill>
                            <a:latin typeface="Cambria Math" panose="02040503050406030204" pitchFamily="18" charset="0"/>
                          </a:rPr>
                        </m:ctrlPr>
                      </m:sSubSupPr>
                      <m:e>
                        <m:r>
                          <a:rPr lang="en-US" sz="2000" i="1" dirty="0">
                            <a:solidFill>
                              <a:schemeClr val="tx1"/>
                            </a:solidFill>
                            <a:latin typeface="Cambria Math" panose="02040503050406030204" pitchFamily="18" charset="0"/>
                          </a:rPr>
                          <m:t>h</m:t>
                        </m:r>
                      </m:e>
                      <m:sub>
                        <m:r>
                          <a:rPr lang="en-US" sz="2000" i="1" dirty="0">
                            <a:solidFill>
                              <a:schemeClr val="tx1"/>
                            </a:solidFill>
                            <a:latin typeface="Cambria Math" panose="02040503050406030204" pitchFamily="18" charset="0"/>
                          </a:rPr>
                          <m:t>1</m:t>
                        </m:r>
                      </m:sub>
                      <m:sup>
                        <m:r>
                          <a:rPr lang="en-US" sz="2000" i="1" dirty="0">
                            <a:solidFill>
                              <a:schemeClr val="tx1"/>
                            </a:solidFill>
                            <a:latin typeface="Cambria Math" panose="02040503050406030204" pitchFamily="18" charset="0"/>
                          </a:rPr>
                          <m:t>𝑉</m:t>
                        </m:r>
                      </m:sup>
                    </m:sSubSup>
                    <m:sSubSup>
                      <m:sSubSupPr>
                        <m:ctrlPr>
                          <a:rPr lang="en-US" sz="2000" i="1" dirty="0">
                            <a:solidFill>
                              <a:schemeClr val="tx1"/>
                            </a:solidFill>
                            <a:latin typeface="Cambria Math" panose="02040503050406030204" pitchFamily="18" charset="0"/>
                          </a:rPr>
                        </m:ctrlPr>
                      </m:sSubSupPr>
                      <m:e>
                        <m:r>
                          <a:rPr lang="en-US" sz="2000" i="1" dirty="0">
                            <a:solidFill>
                              <a:schemeClr val="tx1"/>
                            </a:solidFill>
                            <a:latin typeface="Cambria Math" panose="02040503050406030204" pitchFamily="18" charset="0"/>
                          </a:rPr>
                          <m:t>h</m:t>
                        </m:r>
                      </m:e>
                      <m:sub>
                        <m:r>
                          <a:rPr lang="en-US" sz="2000" i="1" dirty="0">
                            <a:solidFill>
                              <a:schemeClr val="tx1"/>
                            </a:solidFill>
                            <a:latin typeface="Cambria Math" panose="02040503050406030204" pitchFamily="18" charset="0"/>
                          </a:rPr>
                          <m:t>2</m:t>
                        </m:r>
                      </m:sub>
                      <m:sup>
                        <m:r>
                          <a:rPr lang="en-US" sz="2000" i="1" dirty="0">
                            <a:solidFill>
                              <a:schemeClr val="tx1"/>
                            </a:solidFill>
                            <a:latin typeface="Cambria Math" panose="02040503050406030204" pitchFamily="18" charset="0"/>
                          </a:rPr>
                          <m:t>𝑅</m:t>
                        </m:r>
                      </m:sup>
                    </m:sSubSup>
                    <m:r>
                      <a:rPr lang="en-US" sz="2000" b="0" i="0" dirty="0" smtClean="0">
                        <a:solidFill>
                          <a:schemeClr val="tx1"/>
                        </a:solidFill>
                        <a:latin typeface="Cambria Math" panose="02040503050406030204" pitchFamily="18" charset="0"/>
                      </a:rPr>
                      <m:t>  </m:t>
                    </m:r>
                  </m:oMath>
                </a14:m>
                <a:r>
                  <a:rPr lang="en-US" sz="2000" dirty="0">
                    <a:solidFill>
                      <a:schemeClr val="tx1"/>
                    </a:solidFill>
                    <a:latin typeface="Montserrat SemiBold"/>
                  </a:rPr>
                  <a:t>along with the public key </a:t>
                </a:r>
                <a14:m>
                  <m:oMath xmlns:m="http://schemas.openxmlformats.org/officeDocument/2006/math">
                    <m:sSub>
                      <m:sSubPr>
                        <m:ctrlPr>
                          <a:rPr lang="en-US" sz="2000" i="1" dirty="0">
                            <a:solidFill>
                              <a:srgbClr val="FF0000"/>
                            </a:solidFill>
                            <a:latin typeface="Cambria Math" panose="02040503050406030204" pitchFamily="18" charset="0"/>
                          </a:rPr>
                        </m:ctrlPr>
                      </m:sSubPr>
                      <m:e>
                        <m:r>
                          <a:rPr lang="en-US" sz="2000" i="1" dirty="0">
                            <a:solidFill>
                              <a:srgbClr val="FF0000"/>
                            </a:solidFill>
                            <a:latin typeface="Cambria Math" panose="02040503050406030204" pitchFamily="18" charset="0"/>
                          </a:rPr>
                          <m:t>𝑔</m:t>
                        </m:r>
                      </m:e>
                      <m:sub>
                        <m:r>
                          <a:rPr lang="en-US" sz="2000" i="1" dirty="0">
                            <a:solidFill>
                              <a:srgbClr val="FF0000"/>
                            </a:solidFill>
                            <a:latin typeface="Cambria Math" panose="02040503050406030204" pitchFamily="18" charset="0"/>
                          </a:rPr>
                          <m:t>1</m:t>
                        </m:r>
                      </m:sub>
                    </m:sSub>
                  </m:oMath>
                </a14:m>
                <a:endParaRPr lang="en-US" sz="2000" dirty="0">
                  <a:solidFill>
                    <a:schemeClr val="tx1"/>
                  </a:solidFill>
                  <a:latin typeface="Montserrat SemiBold"/>
                </a:endParaRPr>
              </a:p>
            </p:txBody>
          </p:sp>
        </mc:Choice>
        <mc:Fallback>
          <p:sp>
            <p:nvSpPr>
              <p:cNvPr id="9" name="TextBox 8">
                <a:extLst>
                  <a:ext uri="{FF2B5EF4-FFF2-40B4-BE49-F238E27FC236}">
                    <a16:creationId xmlns:a16="http://schemas.microsoft.com/office/drawing/2014/main" id="{A52E282F-0FE5-4E11-889C-81587536AE41}"/>
                  </a:ext>
                </a:extLst>
              </p:cNvPr>
              <p:cNvSpPr txBox="1">
                <a:spLocks noRot="1" noChangeAspect="1" noMove="1" noResize="1" noEditPoints="1" noAdjustHandles="1" noChangeArrowheads="1" noChangeShapeType="1" noTextEdit="1"/>
              </p:cNvSpPr>
              <p:nvPr/>
            </p:nvSpPr>
            <p:spPr>
              <a:xfrm>
                <a:off x="645806" y="2059948"/>
                <a:ext cx="8186494" cy="1336263"/>
              </a:xfrm>
              <a:prstGeom prst="rect">
                <a:avLst/>
              </a:prstGeom>
              <a:blipFill>
                <a:blip r:embed="rId4"/>
                <a:stretch>
                  <a:fillRect l="-894" t="-3196" b="-77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53EE64A-4A0E-439D-989A-A1319C804CB6}"/>
                  </a:ext>
                </a:extLst>
              </p:cNvPr>
              <p:cNvSpPr txBox="1"/>
              <p:nvPr/>
            </p:nvSpPr>
            <p:spPr>
              <a:xfrm>
                <a:off x="329545" y="3576486"/>
                <a:ext cx="8814455" cy="1328825"/>
              </a:xfrm>
              <a:prstGeom prst="rect">
                <a:avLst/>
              </a:prstGeom>
              <a:noFill/>
            </p:spPr>
            <p:txBody>
              <a:bodyPr wrap="square" rtlCol="0">
                <a:spAutoFit/>
              </a:bodyPr>
              <a:lstStyle/>
              <a:p>
                <a:r>
                  <a:rPr lang="en-US" sz="2000" dirty="0">
                    <a:solidFill>
                      <a:schemeClr val="tx1"/>
                    </a:solidFill>
                    <a:latin typeface="Montserrat SemiBold"/>
                  </a:rPr>
                  <a:t>Only the recipient possessing the secret value </a:t>
                </a:r>
                <a14:m>
                  <m:oMath xmlns:m="http://schemas.openxmlformats.org/officeDocument/2006/math">
                    <m:r>
                      <a:rPr lang="en-US" sz="2000" i="1" dirty="0" smtClean="0">
                        <a:solidFill>
                          <a:srgbClr val="FF0000"/>
                        </a:solidFill>
                        <a:latin typeface="Cambria Math" panose="02040503050406030204" pitchFamily="18" charset="0"/>
                      </a:rPr>
                      <m:t>𝑥</m:t>
                    </m:r>
                  </m:oMath>
                </a14:m>
                <a:r>
                  <a:rPr lang="en-US" sz="2000" dirty="0">
                    <a:solidFill>
                      <a:schemeClr val="tx1"/>
                    </a:solidFill>
                    <a:latin typeface="Montserrat SemiBold"/>
                  </a:rPr>
                  <a:t> can spend the coin </a:t>
                </a:r>
                <a14:m>
                  <m:oMath xmlns:m="http://schemas.openxmlformats.org/officeDocument/2006/math">
                    <m:r>
                      <a:rPr lang="en-US" sz="2000" b="0" i="0" dirty="0" smtClean="0">
                        <a:solidFill>
                          <a:srgbClr val="00B050"/>
                        </a:solidFill>
                        <a:latin typeface="Cambria Math" panose="02040503050406030204" pitchFamily="18" charset="0"/>
                      </a:rPr>
                      <m:t>                                            </m:t>
                    </m:r>
                    <m:r>
                      <a:rPr lang="en-US" sz="2000" i="1" dirty="0" smtClean="0">
                        <a:solidFill>
                          <a:srgbClr val="00B050"/>
                        </a:solidFill>
                        <a:latin typeface="Cambria Math" panose="02040503050406030204" pitchFamily="18" charset="0"/>
                      </a:rPr>
                      <m:t>𝐶</m:t>
                    </m:r>
                    <m:r>
                      <a:rPr lang="en-US" sz="2000" i="1" dirty="0" smtClean="0">
                        <a:solidFill>
                          <a:srgbClr val="00B050"/>
                        </a:solidFill>
                        <a:latin typeface="Cambria Math" panose="02040503050406030204" pitchFamily="18" charset="0"/>
                      </a:rPr>
                      <m:t>=</m:t>
                    </m:r>
                    <m:sSup>
                      <m:sSupPr>
                        <m:ctrlPr>
                          <a:rPr lang="en-US" sz="2000" i="1" dirty="0">
                            <a:solidFill>
                              <a:srgbClr val="00B050"/>
                            </a:solidFill>
                            <a:latin typeface="Cambria Math" panose="02040503050406030204" pitchFamily="18" charset="0"/>
                          </a:rPr>
                        </m:ctrlPr>
                      </m:sSupPr>
                      <m:e>
                        <m:r>
                          <a:rPr lang="en-US" sz="2000" b="0" i="1" dirty="0" smtClean="0">
                            <a:solidFill>
                              <a:srgbClr val="00B050"/>
                            </a:solidFill>
                            <a:latin typeface="Cambria Math" panose="02040503050406030204" pitchFamily="18" charset="0"/>
                          </a:rPr>
                          <m:t>(</m:t>
                        </m:r>
                        <m:sSup>
                          <m:sSupPr>
                            <m:ctrlPr>
                              <a:rPr lang="en-US" sz="2000" b="0" i="1" dirty="0" smtClean="0">
                                <a:solidFill>
                                  <a:srgbClr val="FF0000"/>
                                </a:solidFill>
                                <a:latin typeface="Cambria Math" panose="02040503050406030204" pitchFamily="18" charset="0"/>
                              </a:rPr>
                            </m:ctrlPr>
                          </m:sSupPr>
                          <m:e>
                            <m:r>
                              <a:rPr lang="en-US" sz="2000" b="0" i="1" dirty="0" smtClean="0">
                                <a:solidFill>
                                  <a:srgbClr val="FF0000"/>
                                </a:solidFill>
                                <a:latin typeface="Cambria Math" panose="02040503050406030204" pitchFamily="18" charset="0"/>
                              </a:rPr>
                              <m:t>𝑔</m:t>
                            </m:r>
                          </m:e>
                          <m:sup>
                            <m:r>
                              <a:rPr lang="en-US" sz="2000" b="0" i="1" dirty="0" smtClean="0">
                                <a:solidFill>
                                  <a:srgbClr val="FF0000"/>
                                </a:solidFill>
                                <a:latin typeface="Cambria Math" panose="02040503050406030204" pitchFamily="18" charset="0"/>
                              </a:rPr>
                              <m:t>𝑥</m:t>
                            </m:r>
                          </m:sup>
                        </m:sSup>
                        <m:r>
                          <a:rPr lang="en-US" sz="2000" b="0" i="1" dirty="0" smtClean="0">
                            <a:solidFill>
                              <a:srgbClr val="00B050"/>
                            </a:solidFill>
                            <a:latin typeface="Cambria Math" panose="02040503050406030204" pitchFamily="18" charset="0"/>
                          </a:rPr>
                          <m:t>)</m:t>
                        </m:r>
                      </m:e>
                      <m:sup>
                        <m:r>
                          <a:rPr lang="en-US" sz="2000" i="1" dirty="0">
                            <a:solidFill>
                              <a:srgbClr val="00B050"/>
                            </a:solidFill>
                            <a:latin typeface="Cambria Math" panose="02040503050406030204" pitchFamily="18" charset="0"/>
                          </a:rPr>
                          <m:t>𝑆</m:t>
                        </m:r>
                      </m:sup>
                    </m:sSup>
                    <m:sSubSup>
                      <m:sSubSupPr>
                        <m:ctrlPr>
                          <a:rPr lang="en-US" sz="2000" i="1" dirty="0">
                            <a:solidFill>
                              <a:srgbClr val="00B050"/>
                            </a:solidFill>
                            <a:latin typeface="Cambria Math" panose="02040503050406030204" pitchFamily="18" charset="0"/>
                          </a:rPr>
                        </m:ctrlPr>
                      </m:sSubSupPr>
                      <m:e>
                        <m:r>
                          <a:rPr lang="en-US" sz="2000" i="1" dirty="0">
                            <a:solidFill>
                              <a:srgbClr val="00B050"/>
                            </a:solidFill>
                            <a:latin typeface="Cambria Math" panose="02040503050406030204" pitchFamily="18" charset="0"/>
                          </a:rPr>
                          <m:t>h</m:t>
                        </m:r>
                      </m:e>
                      <m:sub>
                        <m:r>
                          <a:rPr lang="en-US" sz="2000" i="1" dirty="0">
                            <a:solidFill>
                              <a:srgbClr val="00B050"/>
                            </a:solidFill>
                            <a:latin typeface="Cambria Math" panose="02040503050406030204" pitchFamily="18" charset="0"/>
                          </a:rPr>
                          <m:t>1</m:t>
                        </m:r>
                      </m:sub>
                      <m:sup>
                        <m:r>
                          <a:rPr lang="en-US" sz="2000" i="1" dirty="0">
                            <a:solidFill>
                              <a:srgbClr val="00B050"/>
                            </a:solidFill>
                            <a:latin typeface="Cambria Math" panose="02040503050406030204" pitchFamily="18" charset="0"/>
                          </a:rPr>
                          <m:t>𝑉</m:t>
                        </m:r>
                      </m:sup>
                    </m:sSubSup>
                    <m:sSubSup>
                      <m:sSubSupPr>
                        <m:ctrlPr>
                          <a:rPr lang="en-US" sz="2000" i="1" dirty="0">
                            <a:solidFill>
                              <a:srgbClr val="00B050"/>
                            </a:solidFill>
                            <a:latin typeface="Cambria Math" panose="02040503050406030204" pitchFamily="18" charset="0"/>
                          </a:rPr>
                        </m:ctrlPr>
                      </m:sSubSupPr>
                      <m:e>
                        <m:r>
                          <a:rPr lang="en-US" sz="2000" i="1" dirty="0">
                            <a:solidFill>
                              <a:srgbClr val="00B050"/>
                            </a:solidFill>
                            <a:latin typeface="Cambria Math" panose="02040503050406030204" pitchFamily="18" charset="0"/>
                          </a:rPr>
                          <m:t>h</m:t>
                        </m:r>
                      </m:e>
                      <m:sub>
                        <m:r>
                          <a:rPr lang="en-US" sz="2000" i="1" dirty="0">
                            <a:solidFill>
                              <a:srgbClr val="00B050"/>
                            </a:solidFill>
                            <a:latin typeface="Cambria Math" panose="02040503050406030204" pitchFamily="18" charset="0"/>
                          </a:rPr>
                          <m:t>2</m:t>
                        </m:r>
                      </m:sub>
                      <m:sup>
                        <m:r>
                          <a:rPr lang="en-US" sz="2000" i="1" dirty="0">
                            <a:solidFill>
                              <a:srgbClr val="00B050"/>
                            </a:solidFill>
                            <a:latin typeface="Cambria Math" panose="02040503050406030204" pitchFamily="18" charset="0"/>
                          </a:rPr>
                          <m:t>𝑅</m:t>
                        </m:r>
                      </m:sup>
                    </m:sSubSup>
                    <m:r>
                      <a:rPr lang="en-US" sz="2000" b="0" i="1" dirty="0" smtClean="0">
                        <a:solidFill>
                          <a:srgbClr val="00B050"/>
                        </a:solidFill>
                        <a:latin typeface="Cambria Math" panose="02040503050406030204" pitchFamily="18" charset="0"/>
                      </a:rPr>
                      <m:t>=</m:t>
                    </m:r>
                    <m:sSubSup>
                      <m:sSubSupPr>
                        <m:ctrlPr>
                          <a:rPr lang="en-US" sz="2000" b="0" i="1" dirty="0" smtClean="0">
                            <a:solidFill>
                              <a:srgbClr val="00B050"/>
                            </a:solidFill>
                            <a:latin typeface="Cambria Math" panose="02040503050406030204" pitchFamily="18" charset="0"/>
                          </a:rPr>
                        </m:ctrlPr>
                      </m:sSubSupPr>
                      <m:e>
                        <m:r>
                          <a:rPr lang="en-US" sz="2000" i="1" dirty="0" smtClean="0">
                            <a:solidFill>
                              <a:srgbClr val="00B050"/>
                            </a:solidFill>
                            <a:latin typeface="Cambria Math" panose="02040503050406030204" pitchFamily="18" charset="0"/>
                          </a:rPr>
                          <m:t>𝑔</m:t>
                        </m:r>
                      </m:e>
                      <m:sub>
                        <m:r>
                          <a:rPr lang="en-US" sz="2000" b="0" i="1" dirty="0" smtClean="0">
                            <a:solidFill>
                              <a:srgbClr val="00B050"/>
                            </a:solidFill>
                            <a:latin typeface="Cambria Math" panose="02040503050406030204" pitchFamily="18" charset="0"/>
                          </a:rPr>
                          <m:t> </m:t>
                        </m:r>
                      </m:sub>
                      <m:sup>
                        <m:r>
                          <a:rPr lang="en-US" sz="2000" b="0" i="1" dirty="0" smtClean="0">
                            <a:solidFill>
                              <a:srgbClr val="FF0000"/>
                            </a:solidFill>
                            <a:latin typeface="Cambria Math" panose="02040503050406030204" pitchFamily="18" charset="0"/>
                          </a:rPr>
                          <m:t>𝑥</m:t>
                        </m:r>
                        <m:r>
                          <a:rPr lang="en-US" sz="2000" b="0" i="1" dirty="0" smtClean="0">
                            <a:solidFill>
                              <a:srgbClr val="FF0000"/>
                            </a:solidFill>
                            <a:latin typeface="Cambria Math" panose="02040503050406030204" pitchFamily="18" charset="0"/>
                          </a:rPr>
                          <m:t>.</m:t>
                        </m:r>
                        <m:r>
                          <a:rPr lang="en-US" sz="2000" i="1" dirty="0">
                            <a:solidFill>
                              <a:srgbClr val="FF0000"/>
                            </a:solidFill>
                            <a:latin typeface="Cambria Math" panose="02040503050406030204" pitchFamily="18" charset="0"/>
                          </a:rPr>
                          <m:t>𝑆</m:t>
                        </m:r>
                      </m:sup>
                    </m:sSubSup>
                    <m:sSubSup>
                      <m:sSubSupPr>
                        <m:ctrlPr>
                          <a:rPr lang="en-US" sz="2000" i="1" dirty="0">
                            <a:solidFill>
                              <a:srgbClr val="00B050"/>
                            </a:solidFill>
                            <a:latin typeface="Cambria Math" panose="02040503050406030204" pitchFamily="18" charset="0"/>
                          </a:rPr>
                        </m:ctrlPr>
                      </m:sSubSupPr>
                      <m:e>
                        <m:r>
                          <a:rPr lang="en-US" sz="2000" i="1" dirty="0">
                            <a:solidFill>
                              <a:srgbClr val="00B050"/>
                            </a:solidFill>
                            <a:latin typeface="Cambria Math" panose="02040503050406030204" pitchFamily="18" charset="0"/>
                          </a:rPr>
                          <m:t>h</m:t>
                        </m:r>
                      </m:e>
                      <m:sub>
                        <m:r>
                          <a:rPr lang="en-US" sz="2000" i="1" dirty="0">
                            <a:solidFill>
                              <a:srgbClr val="00B050"/>
                            </a:solidFill>
                            <a:latin typeface="Cambria Math" panose="02040503050406030204" pitchFamily="18" charset="0"/>
                          </a:rPr>
                          <m:t>1</m:t>
                        </m:r>
                      </m:sub>
                      <m:sup>
                        <m:r>
                          <a:rPr lang="en-US" sz="2000" i="1" dirty="0">
                            <a:solidFill>
                              <a:srgbClr val="00B050"/>
                            </a:solidFill>
                            <a:latin typeface="Cambria Math" panose="02040503050406030204" pitchFamily="18" charset="0"/>
                          </a:rPr>
                          <m:t>𝑉</m:t>
                        </m:r>
                      </m:sup>
                    </m:sSubSup>
                    <m:sSubSup>
                      <m:sSubSupPr>
                        <m:ctrlPr>
                          <a:rPr lang="en-US" sz="2000" i="1" dirty="0">
                            <a:solidFill>
                              <a:srgbClr val="00B050"/>
                            </a:solidFill>
                            <a:latin typeface="Cambria Math" panose="02040503050406030204" pitchFamily="18" charset="0"/>
                          </a:rPr>
                        </m:ctrlPr>
                      </m:sSubSupPr>
                      <m:e>
                        <m:r>
                          <a:rPr lang="en-US" sz="2000" i="1" dirty="0">
                            <a:solidFill>
                              <a:srgbClr val="00B050"/>
                            </a:solidFill>
                            <a:latin typeface="Cambria Math" panose="02040503050406030204" pitchFamily="18" charset="0"/>
                          </a:rPr>
                          <m:t>h</m:t>
                        </m:r>
                      </m:e>
                      <m:sub>
                        <m:r>
                          <a:rPr lang="en-US" sz="2000" i="1" dirty="0">
                            <a:solidFill>
                              <a:srgbClr val="00B050"/>
                            </a:solidFill>
                            <a:latin typeface="Cambria Math" panose="02040503050406030204" pitchFamily="18" charset="0"/>
                          </a:rPr>
                          <m:t>2</m:t>
                        </m:r>
                      </m:sub>
                      <m:sup>
                        <m:r>
                          <a:rPr lang="en-US" sz="2000" i="1" dirty="0">
                            <a:solidFill>
                              <a:srgbClr val="00B050"/>
                            </a:solidFill>
                            <a:latin typeface="Cambria Math" panose="02040503050406030204" pitchFamily="18" charset="0"/>
                          </a:rPr>
                          <m:t>𝑅</m:t>
                        </m:r>
                      </m:sup>
                    </m:sSubSup>
                  </m:oMath>
                </a14:m>
                <a:r>
                  <a:rPr lang="en-US" sz="2000" dirty="0">
                    <a:solidFill>
                      <a:schemeClr val="tx1"/>
                    </a:solidFill>
                    <a:latin typeface="Montserrat SemiBold"/>
                  </a:rPr>
                  <a:t> </a:t>
                </a:r>
              </a:p>
              <a:p>
                <a:endParaRPr lang="en-US" sz="2000" dirty="0">
                  <a:solidFill>
                    <a:schemeClr val="tx1"/>
                  </a:solidFill>
                  <a:latin typeface="Montserrat SemiBold"/>
                </a:endParaRPr>
              </a:p>
              <a:p>
                <a:r>
                  <a:rPr lang="en-US" sz="2000" dirty="0">
                    <a:solidFill>
                      <a:schemeClr val="tx1"/>
                    </a:solidFill>
                    <a:latin typeface="Montserrat SemiBold"/>
                  </a:rPr>
                  <a:t>as only he knows the coin’s real serial number </a:t>
                </a:r>
                <a14:m>
                  <m:oMath xmlns:m="http://schemas.openxmlformats.org/officeDocument/2006/math">
                    <m:r>
                      <a:rPr lang="en-US" sz="2000" i="1" dirty="0" smtClean="0">
                        <a:solidFill>
                          <a:srgbClr val="FF0000"/>
                        </a:solidFill>
                        <a:latin typeface="Cambria Math" panose="02040503050406030204" pitchFamily="18" charset="0"/>
                      </a:rPr>
                      <m:t>𝑥</m:t>
                    </m:r>
                    <m:r>
                      <a:rPr lang="en-US" sz="2000" i="1" dirty="0" smtClean="0">
                        <a:solidFill>
                          <a:srgbClr val="FF0000"/>
                        </a:solidFill>
                        <a:latin typeface="Cambria Math" panose="02040503050406030204" pitchFamily="18" charset="0"/>
                        <a:ea typeface="Cambria Math" panose="02040503050406030204" pitchFamily="18" charset="0"/>
                      </a:rPr>
                      <m:t>∙</m:t>
                    </m:r>
                    <m:r>
                      <a:rPr lang="en-US" sz="2000" i="1" dirty="0" smtClean="0">
                        <a:solidFill>
                          <a:srgbClr val="FF0000"/>
                        </a:solidFill>
                        <a:latin typeface="Cambria Math" panose="02040503050406030204" pitchFamily="18" charset="0"/>
                      </a:rPr>
                      <m:t>𝑆</m:t>
                    </m:r>
                  </m:oMath>
                </a14:m>
                <a:r>
                  <a:rPr lang="en-US" sz="2000" dirty="0">
                    <a:solidFill>
                      <a:schemeClr val="tx1"/>
                    </a:solidFill>
                    <a:latin typeface="Montserrat SemiBold"/>
                  </a:rPr>
                  <a:t>.</a:t>
                </a:r>
              </a:p>
            </p:txBody>
          </p:sp>
        </mc:Choice>
        <mc:Fallback>
          <p:sp>
            <p:nvSpPr>
              <p:cNvPr id="10" name="TextBox 9">
                <a:extLst>
                  <a:ext uri="{FF2B5EF4-FFF2-40B4-BE49-F238E27FC236}">
                    <a16:creationId xmlns:a16="http://schemas.microsoft.com/office/drawing/2014/main" id="{953EE64A-4A0E-439D-989A-A1319C804CB6}"/>
                  </a:ext>
                </a:extLst>
              </p:cNvPr>
              <p:cNvSpPr txBox="1">
                <a:spLocks noRot="1" noChangeAspect="1" noMove="1" noResize="1" noEditPoints="1" noAdjustHandles="1" noChangeArrowheads="1" noChangeShapeType="1" noTextEdit="1"/>
              </p:cNvSpPr>
              <p:nvPr/>
            </p:nvSpPr>
            <p:spPr>
              <a:xfrm>
                <a:off x="329545" y="3576486"/>
                <a:ext cx="8814455" cy="1328825"/>
              </a:xfrm>
              <a:prstGeom prst="rect">
                <a:avLst/>
              </a:prstGeom>
              <a:blipFill>
                <a:blip r:embed="rId5"/>
                <a:stretch>
                  <a:fillRect l="-692" t="-2294" r="-415" b="-7798"/>
                </a:stretch>
              </a:blipFill>
            </p:spPr>
            <p:txBody>
              <a:bodyPr/>
              <a:lstStyle/>
              <a:p>
                <a:r>
                  <a:rPr lang="en-US">
                    <a:noFill/>
                  </a:rPr>
                  <a:t> </a:t>
                </a:r>
              </a:p>
            </p:txBody>
          </p:sp>
        </mc:Fallback>
      </mc:AlternateContent>
    </p:spTree>
    <p:extLst>
      <p:ext uri="{BB962C8B-B14F-4D97-AF65-F5344CB8AC3E}">
        <p14:creationId xmlns:p14="http://schemas.microsoft.com/office/powerpoint/2010/main" val="90679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Enabling Direct Anonymous Payments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79EEF74-915E-445C-8E2B-99C02A2BD811}"/>
                  </a:ext>
                </a:extLst>
              </p:cNvPr>
              <p:cNvSpPr txBox="1"/>
              <p:nvPr/>
            </p:nvSpPr>
            <p:spPr>
              <a:xfrm>
                <a:off x="334150" y="3649543"/>
                <a:ext cx="8565300" cy="1480598"/>
              </a:xfrm>
              <a:prstGeom prst="rect">
                <a:avLst/>
              </a:prstGeom>
              <a:noFill/>
            </p:spPr>
            <p:txBody>
              <a:bodyPr wrap="square" rtlCol="0">
                <a:spAutoFit/>
              </a:bodyPr>
              <a:lstStyle/>
              <a:p>
                <a:r>
                  <a:rPr lang="en-US" sz="2000" dirty="0">
                    <a:solidFill>
                      <a:srgbClr val="00B050"/>
                    </a:solidFill>
                    <a:latin typeface="Montserrat SemiBold"/>
                  </a:rPr>
                  <a:t>For completing the balance proof, the Prover should provide a proof of representation of the value </a:t>
                </a:r>
                <a14:m>
                  <m:oMath xmlns:m="http://schemas.openxmlformats.org/officeDocument/2006/math">
                    <m:f>
                      <m:fPr>
                        <m:ctrlPr>
                          <a:rPr lang="en-US" sz="2000" i="1" dirty="0" smtClean="0">
                            <a:solidFill>
                              <a:srgbClr val="00B050"/>
                            </a:solidFill>
                            <a:latin typeface="Cambria Math" panose="02040503050406030204" pitchFamily="18" charset="0"/>
                          </a:rPr>
                        </m:ctrlPr>
                      </m:fPr>
                      <m:num>
                        <m:r>
                          <a:rPr lang="en-US" sz="2000" i="1" dirty="0" smtClean="0">
                            <a:solidFill>
                              <a:srgbClr val="00B050"/>
                            </a:solidFill>
                            <a:latin typeface="Cambria Math" panose="02040503050406030204" pitchFamily="18" charset="0"/>
                          </a:rPr>
                          <m:t>𝐴</m:t>
                        </m:r>
                      </m:num>
                      <m:den>
                        <m:r>
                          <a:rPr lang="en-US" sz="2000" i="1" dirty="0" smtClean="0">
                            <a:solidFill>
                              <a:srgbClr val="00B050"/>
                            </a:solidFill>
                            <a:latin typeface="Cambria Math" panose="02040503050406030204" pitchFamily="18" charset="0"/>
                          </a:rPr>
                          <m:t>𝐵</m:t>
                        </m:r>
                      </m:den>
                    </m:f>
                  </m:oMath>
                </a14:m>
                <a:r>
                  <a:rPr lang="en-US" sz="2000" dirty="0">
                    <a:solidFill>
                      <a:srgbClr val="00B050"/>
                    </a:solidFill>
                    <a:latin typeface="Montserrat SemiBold"/>
                  </a:rPr>
                  <a:t> with respect to the generators </a:t>
                </a:r>
                <a14:m>
                  <m:oMath xmlns:m="http://schemas.openxmlformats.org/officeDocument/2006/math">
                    <m:r>
                      <a:rPr lang="en-US" sz="2000" i="1" dirty="0" smtClean="0">
                        <a:solidFill>
                          <a:srgbClr val="00B050"/>
                        </a:solidFill>
                        <a:latin typeface="Cambria Math" panose="02040503050406030204" pitchFamily="18" charset="0"/>
                      </a:rPr>
                      <m:t>(</m:t>
                    </m:r>
                    <m:sSub>
                      <m:sSubPr>
                        <m:ctrlPr>
                          <a:rPr lang="en-US" sz="2000" b="0" i="1" dirty="0" smtClean="0">
                            <a:solidFill>
                              <a:srgbClr val="00B050"/>
                            </a:solidFill>
                            <a:latin typeface="Cambria Math" panose="02040503050406030204" pitchFamily="18" charset="0"/>
                          </a:rPr>
                        </m:ctrlPr>
                      </m:sSubPr>
                      <m:e>
                        <m:r>
                          <a:rPr lang="en-US" sz="2000" i="1" dirty="0" smtClean="0">
                            <a:solidFill>
                              <a:srgbClr val="00B050"/>
                            </a:solidFill>
                            <a:latin typeface="Cambria Math" panose="02040503050406030204" pitchFamily="18" charset="0"/>
                          </a:rPr>
                          <m:t>𝑔</m:t>
                        </m:r>
                      </m:e>
                      <m:sub>
                        <m:r>
                          <a:rPr lang="en-US" sz="2000" i="1" dirty="0" smtClean="0">
                            <a:solidFill>
                              <a:srgbClr val="00B050"/>
                            </a:solidFill>
                            <a:latin typeface="Cambria Math" panose="02040503050406030204" pitchFamily="18" charset="0"/>
                          </a:rPr>
                          <m:t>1</m:t>
                        </m:r>
                      </m:sub>
                    </m:sSub>
                    <m:r>
                      <a:rPr lang="en-US" sz="2000" i="1" dirty="0" smtClean="0">
                        <a:solidFill>
                          <a:srgbClr val="00B050"/>
                        </a:solidFill>
                        <a:latin typeface="Cambria Math" panose="02040503050406030204" pitchFamily="18" charset="0"/>
                      </a:rPr>
                      <m:t>, </m:t>
                    </m:r>
                    <m:sSub>
                      <m:sSubPr>
                        <m:ctrlPr>
                          <a:rPr lang="en-US" sz="2000" b="0" i="1" dirty="0" smtClean="0">
                            <a:solidFill>
                              <a:srgbClr val="00B050"/>
                            </a:solidFill>
                            <a:latin typeface="Cambria Math" panose="02040503050406030204" pitchFamily="18" charset="0"/>
                          </a:rPr>
                        </m:ctrlPr>
                      </m:sSubPr>
                      <m:e>
                        <m:r>
                          <a:rPr lang="en-US" sz="2000" i="1" dirty="0" smtClean="0">
                            <a:solidFill>
                              <a:srgbClr val="00B050"/>
                            </a:solidFill>
                            <a:latin typeface="Cambria Math" panose="02040503050406030204" pitchFamily="18" charset="0"/>
                          </a:rPr>
                          <m:t>𝑔</m:t>
                        </m:r>
                      </m:e>
                      <m:sub>
                        <m:r>
                          <a:rPr lang="en-US" sz="2000" i="1" dirty="0" smtClean="0">
                            <a:solidFill>
                              <a:srgbClr val="00B050"/>
                            </a:solidFill>
                            <a:latin typeface="Cambria Math" panose="02040503050406030204" pitchFamily="18" charset="0"/>
                          </a:rPr>
                          <m:t>2</m:t>
                        </m:r>
                      </m:sub>
                    </m:sSub>
                    <m:r>
                      <a:rPr lang="en-US" sz="2000" i="1" dirty="0" smtClean="0">
                        <a:solidFill>
                          <a:srgbClr val="00B050"/>
                        </a:solidFill>
                        <a:latin typeface="Cambria Math" panose="02040503050406030204" pitchFamily="18" charset="0"/>
                      </a:rPr>
                      <m:t>, </m:t>
                    </m:r>
                    <m:sSub>
                      <m:sSubPr>
                        <m:ctrlPr>
                          <a:rPr lang="en-US" sz="2000" b="0" i="1" dirty="0" smtClean="0">
                            <a:solidFill>
                              <a:srgbClr val="00B050"/>
                            </a:solidFill>
                            <a:latin typeface="Cambria Math" panose="02040503050406030204" pitchFamily="18" charset="0"/>
                          </a:rPr>
                        </m:ctrlPr>
                      </m:sSubPr>
                      <m:e>
                        <m:r>
                          <a:rPr lang="en-US" sz="2000" i="1" dirty="0" err="1" smtClean="0">
                            <a:solidFill>
                              <a:srgbClr val="00B050"/>
                            </a:solidFill>
                            <a:latin typeface="Cambria Math" panose="02040503050406030204" pitchFamily="18" charset="0"/>
                          </a:rPr>
                          <m:t>𝑔</m:t>
                        </m:r>
                      </m:e>
                      <m:sub>
                        <m:sSub>
                          <m:sSubPr>
                            <m:ctrlPr>
                              <a:rPr lang="en-US" sz="2000" i="1" dirty="0" err="1" smtClean="0">
                                <a:solidFill>
                                  <a:srgbClr val="00B050"/>
                                </a:solidFill>
                                <a:latin typeface="Cambria Math" panose="02040503050406030204" pitchFamily="18" charset="0"/>
                              </a:rPr>
                            </m:ctrlPr>
                          </m:sSubPr>
                          <m:e>
                            <m:r>
                              <a:rPr lang="en-US" sz="2000" i="1" dirty="0" err="1" smtClean="0">
                                <a:solidFill>
                                  <a:srgbClr val="00B050"/>
                                </a:solidFill>
                                <a:latin typeface="Cambria Math" panose="02040503050406030204" pitchFamily="18" charset="0"/>
                              </a:rPr>
                              <m:t>𝑁</m:t>
                            </m:r>
                          </m:e>
                          <m:sub>
                            <m:r>
                              <a:rPr lang="en-US" sz="2000" i="1" dirty="0" err="1" smtClean="0">
                                <a:solidFill>
                                  <a:srgbClr val="00B050"/>
                                </a:solidFill>
                                <a:latin typeface="Cambria Math" panose="02040503050406030204" pitchFamily="18" charset="0"/>
                              </a:rPr>
                              <m:t>𝑛𝑒𝑤</m:t>
                            </m:r>
                          </m:sub>
                        </m:sSub>
                      </m:sub>
                    </m:sSub>
                    <m:r>
                      <a:rPr lang="en-US" sz="2000" i="1" dirty="0" smtClean="0">
                        <a:solidFill>
                          <a:srgbClr val="00B050"/>
                        </a:solidFill>
                        <a:latin typeface="Cambria Math" panose="02040503050406030204" pitchFamily="18" charset="0"/>
                      </a:rPr>
                      <m:t>, </m:t>
                    </m:r>
                    <m:sSub>
                      <m:sSubPr>
                        <m:ctrlPr>
                          <a:rPr lang="en-US" sz="2000" i="1" dirty="0" smtClean="0">
                            <a:solidFill>
                              <a:srgbClr val="00B050"/>
                            </a:solidFill>
                            <a:latin typeface="Cambria Math" panose="02040503050406030204" pitchFamily="18" charset="0"/>
                          </a:rPr>
                        </m:ctrlPr>
                      </m:sSubPr>
                      <m:e>
                        <m:r>
                          <a:rPr lang="en-US" sz="2000" i="1" dirty="0" smtClean="0">
                            <a:solidFill>
                              <a:srgbClr val="00B050"/>
                            </a:solidFill>
                            <a:latin typeface="Cambria Math" panose="02040503050406030204" pitchFamily="18" charset="0"/>
                          </a:rPr>
                          <m:t>h</m:t>
                        </m:r>
                      </m:e>
                      <m:sub>
                        <m:r>
                          <a:rPr lang="en-US" sz="2000" i="1" dirty="0" smtClean="0">
                            <a:solidFill>
                              <a:srgbClr val="00B050"/>
                            </a:solidFill>
                            <a:latin typeface="Cambria Math" panose="02040503050406030204" pitchFamily="18" charset="0"/>
                          </a:rPr>
                          <m:t>2</m:t>
                        </m:r>
                      </m:sub>
                    </m:sSub>
                    <m:r>
                      <a:rPr lang="en-US" sz="2000" i="1" dirty="0" smtClean="0">
                        <a:solidFill>
                          <a:srgbClr val="00B050"/>
                        </a:solidFill>
                        <a:latin typeface="Cambria Math" panose="02040503050406030204" pitchFamily="18" charset="0"/>
                      </a:rPr>
                      <m:t>)</m:t>
                    </m:r>
                  </m:oMath>
                </a14:m>
                <a:r>
                  <a:rPr lang="en-US" sz="2000" dirty="0">
                    <a:solidFill>
                      <a:srgbClr val="00B050"/>
                    </a:solidFill>
                    <a:latin typeface="Montserrat SemiBold"/>
                  </a:rPr>
                  <a:t> (what is the best way to do this?)</a:t>
                </a:r>
              </a:p>
              <a:p>
                <a:endParaRPr lang="en-US" sz="2000" dirty="0">
                  <a:solidFill>
                    <a:schemeClr val="tx1"/>
                  </a:solidFill>
                  <a:latin typeface="Montserrat SemiBold"/>
                </a:endParaRPr>
              </a:p>
            </p:txBody>
          </p:sp>
        </mc:Choice>
        <mc:Fallback xmlns="">
          <p:sp>
            <p:nvSpPr>
              <p:cNvPr id="17" name="TextBox 16">
                <a:extLst>
                  <a:ext uri="{FF2B5EF4-FFF2-40B4-BE49-F238E27FC236}">
                    <a16:creationId xmlns:a16="http://schemas.microsoft.com/office/drawing/2014/main" id="{979EEF74-915E-445C-8E2B-99C02A2BD811}"/>
                  </a:ext>
                </a:extLst>
              </p:cNvPr>
              <p:cNvSpPr txBox="1">
                <a:spLocks noRot="1" noChangeAspect="1" noMove="1" noResize="1" noEditPoints="1" noAdjustHandles="1" noChangeArrowheads="1" noChangeShapeType="1" noTextEdit="1"/>
              </p:cNvSpPr>
              <p:nvPr/>
            </p:nvSpPr>
            <p:spPr>
              <a:xfrm>
                <a:off x="334150" y="3649543"/>
                <a:ext cx="8565300" cy="1480598"/>
              </a:xfrm>
              <a:prstGeom prst="rect">
                <a:avLst/>
              </a:prstGeom>
              <a:blipFill>
                <a:blip r:embed="rId3"/>
                <a:stretch>
                  <a:fillRect l="-783" t="-2058"/>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BD2EE55-7534-4803-9825-61C1C49536C7}"/>
              </a:ext>
            </a:extLst>
          </p:cNvPr>
          <p:cNvPicPr>
            <a:picLocks noChangeAspect="1"/>
          </p:cNvPicPr>
          <p:nvPr/>
        </p:nvPicPr>
        <p:blipFill>
          <a:blip r:embed="rId4"/>
          <a:stretch>
            <a:fillRect/>
          </a:stretch>
        </p:blipFill>
        <p:spPr>
          <a:xfrm>
            <a:off x="1838918" y="2112228"/>
            <a:ext cx="3091964" cy="628248"/>
          </a:xfrm>
          <a:prstGeom prst="rect">
            <a:avLst/>
          </a:prstGeom>
        </p:spPr>
      </p:pic>
      <p:pic>
        <p:nvPicPr>
          <p:cNvPr id="3" name="Picture 2">
            <a:extLst>
              <a:ext uri="{FF2B5EF4-FFF2-40B4-BE49-F238E27FC236}">
                <a16:creationId xmlns:a16="http://schemas.microsoft.com/office/drawing/2014/main" id="{1ACFF808-FAE6-4E3A-BD61-BCB4B42FFD00}"/>
              </a:ext>
            </a:extLst>
          </p:cNvPr>
          <p:cNvPicPr>
            <a:picLocks noChangeAspect="1"/>
          </p:cNvPicPr>
          <p:nvPr/>
        </p:nvPicPr>
        <p:blipFill>
          <a:blip r:embed="rId5"/>
          <a:stretch>
            <a:fillRect/>
          </a:stretch>
        </p:blipFill>
        <p:spPr>
          <a:xfrm>
            <a:off x="6804785" y="2140602"/>
            <a:ext cx="1162050" cy="571500"/>
          </a:xfrm>
          <a:prstGeom prst="rect">
            <a:avLst/>
          </a:prstGeom>
        </p:spPr>
      </p:pic>
      <p:sp>
        <p:nvSpPr>
          <p:cNvPr id="11" name="TextBox 10">
            <a:extLst>
              <a:ext uri="{FF2B5EF4-FFF2-40B4-BE49-F238E27FC236}">
                <a16:creationId xmlns:a16="http://schemas.microsoft.com/office/drawing/2014/main" id="{C12333AE-80A8-4DE4-B712-7FFF6CFACB50}"/>
              </a:ext>
            </a:extLst>
          </p:cNvPr>
          <p:cNvSpPr txBox="1"/>
          <p:nvPr/>
        </p:nvSpPr>
        <p:spPr>
          <a:xfrm>
            <a:off x="334150" y="1166401"/>
            <a:ext cx="7542314" cy="707886"/>
          </a:xfrm>
          <a:prstGeom prst="rect">
            <a:avLst/>
          </a:prstGeom>
          <a:noFill/>
        </p:spPr>
        <p:txBody>
          <a:bodyPr wrap="square" rtlCol="0">
            <a:spAutoFit/>
          </a:bodyPr>
          <a:lstStyle/>
          <a:p>
            <a:r>
              <a:rPr lang="en-US" sz="2000" dirty="0">
                <a:solidFill>
                  <a:schemeClr val="tx1"/>
                </a:solidFill>
                <a:latin typeface="Montserrat SemiBold"/>
              </a:rPr>
              <a:t>In the balance proof generation phase, we will end up having more complex representation of A/B.</a:t>
            </a:r>
          </a:p>
        </p:txBody>
      </p:sp>
      <p:sp>
        <p:nvSpPr>
          <p:cNvPr id="12" name="TextBox 11">
            <a:extLst>
              <a:ext uri="{FF2B5EF4-FFF2-40B4-BE49-F238E27FC236}">
                <a16:creationId xmlns:a16="http://schemas.microsoft.com/office/drawing/2014/main" id="{A7A34FEC-6E5D-42D3-B221-EF8B3AFCA18B}"/>
              </a:ext>
            </a:extLst>
          </p:cNvPr>
          <p:cNvSpPr txBox="1"/>
          <p:nvPr/>
        </p:nvSpPr>
        <p:spPr>
          <a:xfrm>
            <a:off x="5096435" y="2226297"/>
            <a:ext cx="3186953" cy="400110"/>
          </a:xfrm>
          <a:prstGeom prst="rect">
            <a:avLst/>
          </a:prstGeom>
          <a:noFill/>
        </p:spPr>
        <p:txBody>
          <a:bodyPr wrap="square" rtlCol="0">
            <a:spAutoFit/>
          </a:bodyPr>
          <a:lstStyle/>
          <a:p>
            <a:r>
              <a:rPr lang="en-US" sz="2000" dirty="0">
                <a:solidFill>
                  <a:schemeClr val="tx1"/>
                </a:solidFill>
                <a:latin typeface="Montserrat SemiBold"/>
              </a:rPr>
              <a:t>( Instead of                    )  </a:t>
            </a:r>
          </a:p>
        </p:txBody>
      </p:sp>
    </p:spTree>
    <p:extLst>
      <p:ext uri="{BB962C8B-B14F-4D97-AF65-F5344CB8AC3E}">
        <p14:creationId xmlns:p14="http://schemas.microsoft.com/office/powerpoint/2010/main" val="48960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20" name="TextBox 19">
            <a:extLst>
              <a:ext uri="{FF2B5EF4-FFF2-40B4-BE49-F238E27FC236}">
                <a16:creationId xmlns:a16="http://schemas.microsoft.com/office/drawing/2014/main" id="{52300E23-D693-4038-9EC5-7BA321C7E9FD}"/>
              </a:ext>
            </a:extLst>
          </p:cNvPr>
          <p:cNvSpPr txBox="1"/>
          <p:nvPr/>
        </p:nvSpPr>
        <p:spPr>
          <a:xfrm>
            <a:off x="726807" y="2387084"/>
            <a:ext cx="7162551" cy="523220"/>
          </a:xfrm>
          <a:prstGeom prst="rect">
            <a:avLst/>
          </a:prstGeom>
          <a:noFill/>
        </p:spPr>
        <p:txBody>
          <a:bodyPr wrap="square" rtlCol="0">
            <a:spAutoFit/>
          </a:bodyPr>
          <a:lstStyle/>
          <a:p>
            <a:pPr algn="ctr"/>
            <a:r>
              <a:rPr lang="en-US" sz="2800" dirty="0">
                <a:solidFill>
                  <a:srgbClr val="00B050"/>
                </a:solidFill>
                <a:latin typeface="Montserrat SemiBold"/>
              </a:rPr>
              <a:t>Any comment of feedback on this?</a:t>
            </a:r>
          </a:p>
        </p:txBody>
      </p:sp>
      <p:sp>
        <p:nvSpPr>
          <p:cNvPr id="7" name="Google Shape;89;p16">
            <a:extLst>
              <a:ext uri="{FF2B5EF4-FFF2-40B4-BE49-F238E27FC236}">
                <a16:creationId xmlns:a16="http://schemas.microsoft.com/office/drawing/2014/main" id="{A9EC72B0-7703-4769-9CC6-264DBCA4CA27}"/>
              </a:ext>
            </a:extLst>
          </p:cNvPr>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Enabling Direct Anonymous Payments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40428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20" name="TextBox 19">
            <a:extLst>
              <a:ext uri="{FF2B5EF4-FFF2-40B4-BE49-F238E27FC236}">
                <a16:creationId xmlns:a16="http://schemas.microsoft.com/office/drawing/2014/main" id="{52300E23-D693-4038-9EC5-7BA321C7E9FD}"/>
              </a:ext>
            </a:extLst>
          </p:cNvPr>
          <p:cNvSpPr txBox="1"/>
          <p:nvPr/>
        </p:nvSpPr>
        <p:spPr>
          <a:xfrm>
            <a:off x="755452" y="1840242"/>
            <a:ext cx="8076848"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solidFill>
                <a:latin typeface="Montserrat SemiBold"/>
              </a:rPr>
              <a:t>Design of  Efficient M-out-of-N Proofs.</a:t>
            </a:r>
          </a:p>
          <a:p>
            <a:pPr marL="457200" indent="-457200">
              <a:buFont typeface="Arial" panose="020B0604020202020204" pitchFamily="34" charset="0"/>
              <a:buChar char="•"/>
            </a:pPr>
            <a:r>
              <a:rPr lang="en-US" sz="2800" dirty="0">
                <a:solidFill>
                  <a:schemeClr val="tx1"/>
                </a:solidFill>
                <a:latin typeface="Montserrat SemiBold"/>
              </a:rPr>
              <a:t>Scaling 1-out-of-N Proofs (?)</a:t>
            </a:r>
          </a:p>
        </p:txBody>
      </p:sp>
      <p:sp>
        <p:nvSpPr>
          <p:cNvPr id="7" name="Google Shape;89;p16">
            <a:extLst>
              <a:ext uri="{FF2B5EF4-FFF2-40B4-BE49-F238E27FC236}">
                <a16:creationId xmlns:a16="http://schemas.microsoft.com/office/drawing/2014/main" id="{A9EC72B0-7703-4769-9CC6-264DBCA4CA27}"/>
              </a:ext>
            </a:extLst>
          </p:cNvPr>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How we could Improve 1-out-of-N Proofs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sp>
        <p:nvSpPr>
          <p:cNvPr id="5" name="TextBox 4">
            <a:extLst>
              <a:ext uri="{FF2B5EF4-FFF2-40B4-BE49-F238E27FC236}">
                <a16:creationId xmlns:a16="http://schemas.microsoft.com/office/drawing/2014/main" id="{595F1570-D471-41BA-A8B1-F794440AF6C3}"/>
              </a:ext>
            </a:extLst>
          </p:cNvPr>
          <p:cNvSpPr txBox="1"/>
          <p:nvPr/>
        </p:nvSpPr>
        <p:spPr>
          <a:xfrm>
            <a:off x="334150" y="3312290"/>
            <a:ext cx="8565300" cy="954107"/>
          </a:xfrm>
          <a:prstGeom prst="rect">
            <a:avLst/>
          </a:prstGeom>
          <a:noFill/>
        </p:spPr>
        <p:txBody>
          <a:bodyPr wrap="square" rtlCol="0">
            <a:spAutoFit/>
          </a:bodyPr>
          <a:lstStyle/>
          <a:p>
            <a:r>
              <a:rPr lang="en-US" sz="2800" dirty="0">
                <a:solidFill>
                  <a:schemeClr val="tx1"/>
                </a:solidFill>
                <a:latin typeface="Montserrat SemiBold"/>
              </a:rPr>
              <a:t>Maybe we could work with (you) </a:t>
            </a:r>
            <a:r>
              <a:rPr lang="en-US" sz="2800" dirty="0" err="1">
                <a:solidFill>
                  <a:schemeClr val="tx1"/>
                </a:solidFill>
                <a:latin typeface="Montserrat SemiBold"/>
              </a:rPr>
              <a:t>Markulf</a:t>
            </a:r>
            <a:r>
              <a:rPr lang="en-US" sz="2800" dirty="0">
                <a:solidFill>
                  <a:schemeClr val="tx1"/>
                </a:solidFill>
                <a:latin typeface="Montserrat SemiBold"/>
              </a:rPr>
              <a:t> on these ideas?</a:t>
            </a:r>
            <a:endParaRPr lang="en-US" sz="2000" dirty="0">
              <a:solidFill>
                <a:schemeClr val="tx1"/>
              </a:solidFill>
              <a:latin typeface="Montserrat SemiBold"/>
            </a:endParaRPr>
          </a:p>
        </p:txBody>
      </p:sp>
    </p:spTree>
    <p:extLst>
      <p:ext uri="{BB962C8B-B14F-4D97-AF65-F5344CB8AC3E}">
        <p14:creationId xmlns:p14="http://schemas.microsoft.com/office/powerpoint/2010/main" val="332305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90" name="Google Shape;90;p16"/>
          <p:cNvCxnSpPr/>
          <p:nvPr/>
        </p:nvCxnSpPr>
        <p:spPr>
          <a:xfrm>
            <a:off x="393143" y="3050899"/>
            <a:ext cx="8565300" cy="0"/>
          </a:xfrm>
          <a:prstGeom prst="straightConnector1">
            <a:avLst/>
          </a:prstGeom>
          <a:noFill/>
          <a:ln w="19050" cap="flat" cmpd="sng">
            <a:solidFill>
              <a:srgbClr val="3FAD54"/>
            </a:solidFill>
            <a:prstDash val="solid"/>
            <a:round/>
            <a:headEnd type="none" w="med" len="med"/>
            <a:tailEnd type="none" w="med" len="med"/>
          </a:ln>
        </p:spPr>
      </p:cxnSp>
      <p:sp>
        <p:nvSpPr>
          <p:cNvPr id="7" name="Google Shape;89;p16">
            <a:extLst>
              <a:ext uri="{FF2B5EF4-FFF2-40B4-BE49-F238E27FC236}">
                <a16:creationId xmlns:a16="http://schemas.microsoft.com/office/drawing/2014/main" id="{A9EC72B0-7703-4769-9CC6-264DBCA4CA27}"/>
              </a:ext>
            </a:extLst>
          </p:cNvPr>
          <p:cNvSpPr txBox="1">
            <a:spLocks noGrp="1"/>
          </p:cNvSpPr>
          <p:nvPr>
            <p:ph type="title"/>
          </p:nvPr>
        </p:nvSpPr>
        <p:spPr>
          <a:xfrm>
            <a:off x="0" y="2356918"/>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THANK YOU</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98712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p:cNvPicPr preferRelativeResize="0"/>
          <p:nvPr/>
        </p:nvPicPr>
        <p:blipFill>
          <a:blip r:embed="rId3">
            <a:alphaModFix amt="40000"/>
          </a:blip>
          <a:stretch>
            <a:fillRect/>
          </a:stretch>
        </p:blipFill>
        <p:spPr>
          <a:xfrm rot="5400000">
            <a:off x="4000500" y="0"/>
            <a:ext cx="5143501" cy="5143501"/>
          </a:xfrm>
          <a:prstGeom prst="rect">
            <a:avLst/>
          </a:prstGeom>
          <a:noFill/>
          <a:ln>
            <a:noFill/>
          </a:ln>
        </p:spPr>
      </p:pic>
      <p:graphicFrame>
        <p:nvGraphicFramePr>
          <p:cNvPr id="77" name="Google Shape;77;p15"/>
          <p:cNvGraphicFramePr/>
          <p:nvPr>
            <p:extLst>
              <p:ext uri="{D42A27DB-BD31-4B8C-83A1-F6EECF244321}">
                <p14:modId xmlns:p14="http://schemas.microsoft.com/office/powerpoint/2010/main" val="1032573079"/>
              </p:ext>
            </p:extLst>
          </p:nvPr>
        </p:nvGraphicFramePr>
        <p:xfrm>
          <a:off x="386675" y="1549375"/>
          <a:ext cx="8445625" cy="2773470"/>
        </p:xfrm>
        <a:graphic>
          <a:graphicData uri="http://schemas.openxmlformats.org/drawingml/2006/table">
            <a:tbl>
              <a:tblPr>
                <a:noFill/>
                <a:tableStyleId>{9D03B3BA-F09F-470D-BA35-4A322656B2E1}</a:tableStyleId>
              </a:tblPr>
              <a:tblGrid>
                <a:gridCol w="3073450">
                  <a:extLst>
                    <a:ext uri="{9D8B030D-6E8A-4147-A177-3AD203B41FA5}">
                      <a16:colId xmlns:a16="http://schemas.microsoft.com/office/drawing/2014/main" val="20000"/>
                    </a:ext>
                  </a:extLst>
                </a:gridCol>
                <a:gridCol w="1569175">
                  <a:extLst>
                    <a:ext uri="{9D8B030D-6E8A-4147-A177-3AD203B41FA5}">
                      <a16:colId xmlns:a16="http://schemas.microsoft.com/office/drawing/2014/main" val="20001"/>
                    </a:ext>
                  </a:extLst>
                </a:gridCol>
                <a:gridCol w="1381775">
                  <a:extLst>
                    <a:ext uri="{9D8B030D-6E8A-4147-A177-3AD203B41FA5}">
                      <a16:colId xmlns:a16="http://schemas.microsoft.com/office/drawing/2014/main" val="20002"/>
                    </a:ext>
                  </a:extLst>
                </a:gridCol>
                <a:gridCol w="1109325">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396200">
                <a:tc>
                  <a:txBody>
                    <a:bodyPr/>
                    <a:lstStyle/>
                    <a:p>
                      <a:pPr marL="0" lvl="0" indent="0" algn="l" rtl="0">
                        <a:spcBef>
                          <a:spcPts val="0"/>
                        </a:spcBef>
                        <a:spcAft>
                          <a:spcPts val="0"/>
                        </a:spcAft>
                        <a:buNone/>
                      </a:pPr>
                      <a:endParaRPr>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Montserrat"/>
                          <a:ea typeface="Montserrat"/>
                          <a:cs typeface="Montserrat"/>
                          <a:sym typeface="Montserrat"/>
                        </a:rPr>
                        <a:t>No trusted setup</a:t>
                      </a:r>
                      <a:endParaRPr sz="1000">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Montserrat"/>
                          <a:ea typeface="Montserrat"/>
                          <a:cs typeface="Montserrat"/>
                          <a:sym typeface="Montserrat"/>
                        </a:rPr>
                        <a:t>confidentiality</a:t>
                      </a:r>
                      <a:endParaRPr sz="1000">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Montserrat"/>
                          <a:ea typeface="Montserrat"/>
                          <a:cs typeface="Montserrat"/>
                          <a:sym typeface="Montserrat"/>
                        </a:rPr>
                        <a:t>anonymity</a:t>
                      </a:r>
                      <a:endParaRPr sz="1000">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Montserrat"/>
                          <a:ea typeface="Montserrat"/>
                          <a:cs typeface="Montserrat"/>
                          <a:sym typeface="Montserrat"/>
                        </a:rPr>
                        <a:t>performance</a:t>
                      </a:r>
                      <a:endParaRPr sz="1000">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Montserrat"/>
                          <a:ea typeface="Montserrat"/>
                          <a:cs typeface="Montserrat"/>
                          <a:sym typeface="Montserrat"/>
                        </a:rPr>
                        <a:t>Confidential Transactions (CT)</a:t>
                      </a:r>
                      <a:endParaRPr>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3FAD54"/>
                          </a:solidFill>
                          <a:latin typeface="Montserrat"/>
                          <a:ea typeface="Montserrat"/>
                          <a:cs typeface="Montserrat"/>
                          <a:sym typeface="Montserrat"/>
                        </a:rPr>
                        <a:t>YES</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3FAD54"/>
                          </a:solidFill>
                          <a:latin typeface="Montserrat"/>
                          <a:ea typeface="Montserrat"/>
                          <a:cs typeface="Montserrat"/>
                          <a:sym typeface="Montserrat"/>
                        </a:rPr>
                        <a:t>YES</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FF0000"/>
                          </a:solidFill>
                          <a:latin typeface="Montserrat"/>
                          <a:ea typeface="Montserrat"/>
                          <a:cs typeface="Montserrat"/>
                          <a:sym typeface="Montserrat"/>
                        </a:rPr>
                        <a:t>NO</a:t>
                      </a:r>
                      <a:endParaRPr>
                        <a:solidFill>
                          <a:srgbClr val="FF0000"/>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3FAD54"/>
                          </a:solidFill>
                          <a:latin typeface="Montserrat"/>
                          <a:ea typeface="Montserrat"/>
                          <a:cs typeface="Montserrat"/>
                          <a:sym typeface="Montserrat"/>
                        </a:rPr>
                        <a:t>FAST</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dirty="0">
                          <a:latin typeface="Montserrat"/>
                          <a:ea typeface="Montserrat"/>
                          <a:cs typeface="Montserrat"/>
                          <a:sym typeface="Montserrat"/>
                        </a:rPr>
                        <a:t>Bulletproofs</a:t>
                      </a:r>
                      <a:endParaRPr dirty="0">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3FAD54"/>
                          </a:solidFill>
                          <a:latin typeface="Montserrat"/>
                          <a:ea typeface="Montserrat"/>
                          <a:cs typeface="Montserrat"/>
                          <a:sym typeface="Montserrat"/>
                        </a:rPr>
                        <a:t>YES</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3FAD54"/>
                          </a:solidFill>
                          <a:latin typeface="Montserrat"/>
                          <a:ea typeface="Montserrat"/>
                          <a:cs typeface="Montserrat"/>
                          <a:sym typeface="Montserrat"/>
                        </a:rPr>
                        <a:t>YES</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FF0000"/>
                          </a:solidFill>
                          <a:latin typeface="Montserrat"/>
                          <a:ea typeface="Montserrat"/>
                          <a:cs typeface="Montserrat"/>
                          <a:sym typeface="Montserrat"/>
                        </a:rPr>
                        <a:t>NO</a:t>
                      </a:r>
                      <a:endParaRPr>
                        <a:solidFill>
                          <a:srgbClr val="FF0000"/>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dirty="0">
                          <a:solidFill>
                            <a:srgbClr val="00B050"/>
                          </a:solidFill>
                          <a:latin typeface="Montserrat"/>
                          <a:ea typeface="Montserrat"/>
                          <a:cs typeface="Montserrat"/>
                          <a:sym typeface="Montserrat"/>
                        </a:rPr>
                        <a:t>FAST</a:t>
                      </a:r>
                      <a:endParaRPr dirty="0">
                        <a:solidFill>
                          <a:srgbClr val="00B050"/>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Montserrat"/>
                          <a:ea typeface="Montserrat"/>
                          <a:cs typeface="Montserrat"/>
                          <a:sym typeface="Montserrat"/>
                        </a:rPr>
                        <a:t>Zerocoin</a:t>
                      </a:r>
                      <a:endParaRPr>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FF0000"/>
                          </a:solidFill>
                          <a:latin typeface="Montserrat"/>
                          <a:ea typeface="Montserrat"/>
                          <a:cs typeface="Montserrat"/>
                          <a:sym typeface="Montserrat"/>
                        </a:rPr>
                        <a:t>NO</a:t>
                      </a:r>
                      <a:endParaRPr>
                        <a:solidFill>
                          <a:srgbClr val="FF0000"/>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FF0000"/>
                          </a:solidFill>
                          <a:latin typeface="Montserrat"/>
                          <a:ea typeface="Montserrat"/>
                          <a:cs typeface="Montserrat"/>
                          <a:sym typeface="Montserrat"/>
                        </a:rPr>
                        <a:t>NO</a:t>
                      </a:r>
                      <a:endParaRPr>
                        <a:solidFill>
                          <a:srgbClr val="FF0000"/>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3FAD54"/>
                          </a:solidFill>
                          <a:latin typeface="Montserrat"/>
                          <a:ea typeface="Montserrat"/>
                          <a:cs typeface="Montserrat"/>
                          <a:sym typeface="Montserrat"/>
                        </a:rPr>
                        <a:t>YES</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FF0000"/>
                          </a:solidFill>
                          <a:latin typeface="Montserrat"/>
                          <a:ea typeface="Montserrat"/>
                          <a:cs typeface="Montserrat"/>
                          <a:sym typeface="Montserrat"/>
                        </a:rPr>
                        <a:t>SLOW</a:t>
                      </a:r>
                      <a:endParaRPr>
                        <a:solidFill>
                          <a:srgbClr val="FF0000"/>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Montserrat"/>
                          <a:ea typeface="Montserrat"/>
                          <a:cs typeface="Montserrat"/>
                          <a:sym typeface="Montserrat"/>
                        </a:rPr>
                        <a:t>Zerocash</a:t>
                      </a:r>
                      <a:endParaRPr>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FF0000"/>
                          </a:solidFill>
                          <a:latin typeface="Montserrat"/>
                          <a:ea typeface="Montserrat"/>
                          <a:cs typeface="Montserrat"/>
                          <a:sym typeface="Montserrat"/>
                        </a:rPr>
                        <a:t>NO</a:t>
                      </a:r>
                      <a:endParaRPr>
                        <a:solidFill>
                          <a:srgbClr val="FF0000"/>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3FAD54"/>
                          </a:solidFill>
                          <a:latin typeface="Montserrat"/>
                          <a:ea typeface="Montserrat"/>
                          <a:cs typeface="Montserrat"/>
                          <a:sym typeface="Montserrat"/>
                        </a:rPr>
                        <a:t>YES</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3FAD54"/>
                          </a:solidFill>
                          <a:latin typeface="Montserrat"/>
                          <a:ea typeface="Montserrat"/>
                          <a:cs typeface="Montserrat"/>
                          <a:sym typeface="Montserrat"/>
                        </a:rPr>
                        <a:t>YES</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00FF00"/>
                          </a:solidFill>
                          <a:latin typeface="Montserrat"/>
                          <a:ea typeface="Montserrat"/>
                          <a:cs typeface="Montserrat"/>
                          <a:sym typeface="Montserrat"/>
                        </a:rPr>
                        <a:t>FASTEST</a:t>
                      </a:r>
                      <a:endParaRPr>
                        <a:solidFill>
                          <a:srgbClr val="00FF00"/>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Montserrat"/>
                          <a:ea typeface="Montserrat"/>
                          <a:cs typeface="Montserrat"/>
                          <a:sym typeface="Montserrat"/>
                        </a:rPr>
                        <a:t>Sigma</a:t>
                      </a:r>
                      <a:endParaRPr>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3FAD54"/>
                          </a:solidFill>
                          <a:latin typeface="Montserrat"/>
                          <a:ea typeface="Montserrat"/>
                          <a:cs typeface="Montserrat"/>
                          <a:sym typeface="Montserrat"/>
                        </a:rPr>
                        <a:t>YES</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FF0000"/>
                          </a:solidFill>
                          <a:latin typeface="Montserrat"/>
                          <a:ea typeface="Montserrat"/>
                          <a:cs typeface="Montserrat"/>
                          <a:sym typeface="Montserrat"/>
                        </a:rPr>
                        <a:t>NO</a:t>
                      </a:r>
                      <a:endParaRPr>
                        <a:solidFill>
                          <a:srgbClr val="FF0000"/>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3FAD54"/>
                          </a:solidFill>
                          <a:latin typeface="Montserrat"/>
                          <a:ea typeface="Montserrat"/>
                          <a:cs typeface="Montserrat"/>
                          <a:sym typeface="Montserrat"/>
                        </a:rPr>
                        <a:t>YES</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3FAD54"/>
                          </a:solidFill>
                          <a:latin typeface="Montserrat"/>
                          <a:ea typeface="Montserrat"/>
                          <a:cs typeface="Montserrat"/>
                          <a:sym typeface="Montserrat"/>
                        </a:rPr>
                        <a:t>FAST</a:t>
                      </a:r>
                      <a:endParaRPr>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b="1">
                          <a:latin typeface="Montserrat"/>
                          <a:ea typeface="Montserrat"/>
                          <a:cs typeface="Montserrat"/>
                          <a:sym typeface="Montserrat"/>
                        </a:rPr>
                        <a:t>Lelantus</a:t>
                      </a:r>
                      <a:endParaRPr b="1">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1">
                          <a:solidFill>
                            <a:srgbClr val="3FAD54"/>
                          </a:solidFill>
                          <a:latin typeface="Montserrat"/>
                          <a:ea typeface="Montserrat"/>
                          <a:cs typeface="Montserrat"/>
                          <a:sym typeface="Montserrat"/>
                        </a:rPr>
                        <a:t>YES</a:t>
                      </a:r>
                      <a:endParaRPr b="1">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3FAD54"/>
                          </a:solidFill>
                          <a:latin typeface="Montserrat"/>
                          <a:ea typeface="Montserrat"/>
                          <a:cs typeface="Montserrat"/>
                          <a:sym typeface="Montserrat"/>
                        </a:rPr>
                        <a:t>YES</a:t>
                      </a:r>
                      <a:endParaRPr b="1">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3FAD54"/>
                          </a:solidFill>
                          <a:latin typeface="Montserrat"/>
                          <a:ea typeface="Montserrat"/>
                          <a:cs typeface="Montserrat"/>
                          <a:sym typeface="Montserrat"/>
                        </a:rPr>
                        <a:t>YES</a:t>
                      </a:r>
                      <a:endParaRPr b="1">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1" dirty="0">
                          <a:solidFill>
                            <a:srgbClr val="3FAD54"/>
                          </a:solidFill>
                          <a:latin typeface="Montserrat"/>
                          <a:ea typeface="Montserrat"/>
                          <a:cs typeface="Montserrat"/>
                          <a:sym typeface="Montserrat"/>
                        </a:rPr>
                        <a:t>FAST</a:t>
                      </a:r>
                      <a:endParaRPr b="1" dirty="0">
                        <a:solidFill>
                          <a:srgbClr val="3FAD54"/>
                        </a:solidFill>
                        <a:latin typeface="Montserrat"/>
                        <a:ea typeface="Montserrat"/>
                        <a:cs typeface="Montserrat"/>
                        <a:sym typeface="Montserra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78" name="Google Shape;78;p15"/>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latin typeface="Montserrat SemiBold"/>
                <a:ea typeface="Montserrat SemiBold"/>
                <a:cs typeface="Montserrat SemiBold"/>
                <a:sym typeface="Montserrat SemiBold"/>
              </a:rPr>
              <a:t>INTRODUCTION</a:t>
            </a:r>
            <a:endParaRPr>
              <a:latin typeface="Montserrat SemiBold"/>
              <a:ea typeface="Montserrat SemiBold"/>
              <a:cs typeface="Montserrat SemiBold"/>
              <a:sym typeface="Montserrat SemiBold"/>
            </a:endParaRPr>
          </a:p>
        </p:txBody>
      </p:sp>
      <p:cxnSp>
        <p:nvCxnSpPr>
          <p:cNvPr id="79" name="Google Shape;79;p15"/>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7"/>
          <p:cNvPicPr preferRelativeResize="0"/>
          <p:nvPr/>
        </p:nvPicPr>
        <p:blipFill>
          <a:blip r:embed="rId3">
            <a:alphaModFix amt="40000"/>
          </a:blip>
          <a:stretch>
            <a:fillRect/>
          </a:stretch>
        </p:blipFill>
        <p:spPr>
          <a:xfrm rot="5400000">
            <a:off x="4000500" y="0"/>
            <a:ext cx="5143501" cy="5143501"/>
          </a:xfrm>
          <a:prstGeom prst="rect">
            <a:avLst/>
          </a:prstGeom>
          <a:noFill/>
          <a:ln>
            <a:noFill/>
          </a:ln>
        </p:spPr>
      </p:pic>
      <p:sp>
        <p:nvSpPr>
          <p:cNvPr id="97" name="Google Shape;97;p17"/>
          <p:cNvSpPr txBox="1">
            <a:spLocks noGrp="1"/>
          </p:cNvSpPr>
          <p:nvPr>
            <p:ph type="body" idx="1"/>
          </p:nvPr>
        </p:nvSpPr>
        <p:spPr>
          <a:xfrm>
            <a:off x="807450" y="1224291"/>
            <a:ext cx="7529100" cy="95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3FAD54"/>
                </a:solidFill>
                <a:latin typeface="Montserrat SemiBold"/>
                <a:ea typeface="Montserrat SemiBold"/>
                <a:cs typeface="Montserrat SemiBold"/>
                <a:sym typeface="Montserrat SemiBold"/>
              </a:rPr>
              <a:t>One-out-of-Many (Σ) Proofs for a Commitment Opening to 0</a:t>
            </a:r>
            <a:endParaRPr sz="2400">
              <a:solidFill>
                <a:srgbClr val="3FAD54"/>
              </a:solidFill>
              <a:latin typeface="Montserrat SemiBold"/>
              <a:ea typeface="Montserrat SemiBold"/>
              <a:cs typeface="Montserrat SemiBold"/>
              <a:sym typeface="Montserrat SemiBold"/>
            </a:endParaRPr>
          </a:p>
          <a:p>
            <a:pPr marL="0" lvl="0" indent="0" algn="ctr" rtl="0">
              <a:spcBef>
                <a:spcPts val="1600"/>
              </a:spcBef>
              <a:spcAft>
                <a:spcPts val="1600"/>
              </a:spcAft>
              <a:buNone/>
            </a:pPr>
            <a:endParaRPr>
              <a:latin typeface="Montserrat SemiBold"/>
              <a:ea typeface="Montserrat SemiBold"/>
              <a:cs typeface="Montserrat SemiBold"/>
              <a:sym typeface="Montserrat SemiBold"/>
            </a:endParaRPr>
          </a:p>
        </p:txBody>
      </p:sp>
      <p:pic>
        <p:nvPicPr>
          <p:cNvPr id="98" name="Google Shape;98;p17"/>
          <p:cNvPicPr preferRelativeResize="0"/>
          <p:nvPr/>
        </p:nvPicPr>
        <p:blipFill>
          <a:blip r:embed="rId4">
            <a:alphaModFix/>
          </a:blip>
          <a:stretch>
            <a:fillRect/>
          </a:stretch>
        </p:blipFill>
        <p:spPr>
          <a:xfrm>
            <a:off x="256600" y="2529002"/>
            <a:ext cx="8643501" cy="954850"/>
          </a:xfrm>
          <a:prstGeom prst="rect">
            <a:avLst/>
          </a:prstGeom>
          <a:noFill/>
          <a:ln>
            <a:noFill/>
          </a:ln>
        </p:spPr>
      </p:pic>
      <p:pic>
        <p:nvPicPr>
          <p:cNvPr id="99" name="Google Shape;99;p17"/>
          <p:cNvPicPr preferRelativeResize="0"/>
          <p:nvPr/>
        </p:nvPicPr>
        <p:blipFill>
          <a:blip r:embed="rId5">
            <a:alphaModFix/>
          </a:blip>
          <a:stretch>
            <a:fillRect/>
          </a:stretch>
        </p:blipFill>
        <p:spPr>
          <a:xfrm>
            <a:off x="380750" y="4127177"/>
            <a:ext cx="8395175" cy="330329"/>
          </a:xfrm>
          <a:prstGeom prst="rect">
            <a:avLst/>
          </a:prstGeom>
          <a:noFill/>
          <a:ln>
            <a:noFill/>
          </a:ln>
        </p:spPr>
      </p:pic>
      <p:sp>
        <p:nvSpPr>
          <p:cNvPr id="100" name="Google Shape;100;p17"/>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CRYPTOGRAPHIC BACKGROUND</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01" name="Google Shape;101;p17"/>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8"/>
          <p:cNvPicPr preferRelativeResize="0"/>
          <p:nvPr/>
        </p:nvPicPr>
        <p:blipFill>
          <a:blip r:embed="rId3">
            <a:alphaModFix amt="40000"/>
          </a:blip>
          <a:stretch>
            <a:fillRect/>
          </a:stretch>
        </p:blipFill>
        <p:spPr>
          <a:xfrm rot="5400000">
            <a:off x="4000500" y="0"/>
            <a:ext cx="5143501" cy="5143501"/>
          </a:xfrm>
          <a:prstGeom prst="rect">
            <a:avLst/>
          </a:prstGeom>
          <a:noFill/>
          <a:ln>
            <a:noFill/>
          </a:ln>
        </p:spPr>
      </p:pic>
      <p:sp>
        <p:nvSpPr>
          <p:cNvPr id="107" name="Google Shape;107;p18"/>
          <p:cNvSpPr txBox="1">
            <a:spLocks noGrp="1"/>
          </p:cNvSpPr>
          <p:nvPr>
            <p:ph type="body" idx="1"/>
          </p:nvPr>
        </p:nvSpPr>
        <p:spPr>
          <a:xfrm>
            <a:off x="311700" y="1208163"/>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solidFill>
                  <a:srgbClr val="3FAD54"/>
                </a:solidFill>
                <a:latin typeface="Montserrat SemiBold"/>
                <a:ea typeface="Montserrat SemiBold"/>
                <a:cs typeface="Montserrat SemiBold"/>
                <a:sym typeface="Montserrat SemiBold"/>
              </a:rPr>
              <a:t>Bulletproofs</a:t>
            </a:r>
            <a:endParaRPr sz="2400">
              <a:latin typeface="Montserrat SemiBold"/>
              <a:ea typeface="Montserrat SemiBold"/>
              <a:cs typeface="Montserrat SemiBold"/>
              <a:sym typeface="Montserrat SemiBold"/>
            </a:endParaRPr>
          </a:p>
        </p:txBody>
      </p:sp>
      <p:pic>
        <p:nvPicPr>
          <p:cNvPr id="108" name="Google Shape;108;p18"/>
          <p:cNvPicPr preferRelativeResize="0"/>
          <p:nvPr/>
        </p:nvPicPr>
        <p:blipFill>
          <a:blip r:embed="rId4">
            <a:alphaModFix/>
          </a:blip>
          <a:stretch>
            <a:fillRect/>
          </a:stretch>
        </p:blipFill>
        <p:spPr>
          <a:xfrm>
            <a:off x="1718150" y="1854863"/>
            <a:ext cx="5707676" cy="458950"/>
          </a:xfrm>
          <a:prstGeom prst="rect">
            <a:avLst/>
          </a:prstGeom>
          <a:noFill/>
          <a:ln>
            <a:noFill/>
          </a:ln>
        </p:spPr>
      </p:pic>
      <p:pic>
        <p:nvPicPr>
          <p:cNvPr id="109" name="Google Shape;109;p18"/>
          <p:cNvPicPr preferRelativeResize="0"/>
          <p:nvPr/>
        </p:nvPicPr>
        <p:blipFill>
          <a:blip r:embed="rId5">
            <a:alphaModFix/>
          </a:blip>
          <a:stretch>
            <a:fillRect/>
          </a:stretch>
        </p:blipFill>
        <p:spPr>
          <a:xfrm>
            <a:off x="1387188" y="3756250"/>
            <a:ext cx="6459224" cy="508550"/>
          </a:xfrm>
          <a:prstGeom prst="rect">
            <a:avLst/>
          </a:prstGeom>
          <a:noFill/>
          <a:ln>
            <a:noFill/>
          </a:ln>
        </p:spPr>
      </p:pic>
      <p:sp>
        <p:nvSpPr>
          <p:cNvPr id="110" name="Google Shape;110;p18"/>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CRYPTOGRAPHIC BACKGROUND</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11" name="Google Shape;111;p18"/>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112" name="Google Shape;112;p18"/>
          <p:cNvSpPr txBox="1"/>
          <p:nvPr/>
        </p:nvSpPr>
        <p:spPr>
          <a:xfrm>
            <a:off x="451200" y="2703438"/>
            <a:ext cx="8241600" cy="1108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br>
              <a:rPr lang="en" sz="1000">
                <a:solidFill>
                  <a:srgbClr val="333333"/>
                </a:solidFill>
                <a:latin typeface="Montserrat SemiBold"/>
                <a:ea typeface="Montserrat SemiBold"/>
                <a:cs typeface="Montserrat SemiBold"/>
                <a:sym typeface="Montserrat SemiBold"/>
              </a:rPr>
            </a:br>
            <a:r>
              <a:rPr lang="en" sz="1800">
                <a:solidFill>
                  <a:srgbClr val="333333"/>
                </a:solidFill>
                <a:latin typeface="Montserrat SemiBold"/>
                <a:ea typeface="Montserrat SemiBold"/>
                <a:cs typeface="Montserrat SemiBold"/>
                <a:sym typeface="Montserrat SemiBold"/>
              </a:rPr>
              <a:t>Bulletproofs can work with V being a double-blinded commitment</a:t>
            </a:r>
            <a:br>
              <a:rPr lang="en" sz="1800">
                <a:solidFill>
                  <a:srgbClr val="333333"/>
                </a:solidFill>
                <a:latin typeface="Montserrat SemiBold"/>
                <a:ea typeface="Montserrat SemiBold"/>
                <a:cs typeface="Montserrat SemiBold"/>
                <a:sym typeface="Montserrat SemiBold"/>
              </a:rPr>
            </a:br>
            <a:r>
              <a:rPr lang="en" sz="1800">
                <a:solidFill>
                  <a:srgbClr val="333333"/>
                </a:solidFill>
                <a:latin typeface="Montserrat SemiBold"/>
                <a:ea typeface="Montserrat SemiBold"/>
                <a:cs typeface="Montserrat SemiBold"/>
                <a:sym typeface="Montserrat SemiBold"/>
              </a:rPr>
              <a:t>to the value v using two random values γ1 and γ2</a:t>
            </a:r>
            <a:endParaRPr sz="1800">
              <a:solidFill>
                <a:srgbClr val="333333"/>
              </a:solidFill>
              <a:latin typeface="Montserrat SemiBold"/>
              <a:ea typeface="Montserrat SemiBold"/>
              <a:cs typeface="Montserrat SemiBold"/>
              <a:sym typeface="Montserrat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311700" y="1018823"/>
            <a:ext cx="8520600" cy="470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a:solidFill>
                  <a:srgbClr val="3FAD54"/>
                </a:solidFill>
                <a:latin typeface="Montserrat SemiBold"/>
                <a:ea typeface="Montserrat SemiBold"/>
                <a:cs typeface="Montserrat SemiBold"/>
                <a:sym typeface="Montserrat SemiBold"/>
              </a:rPr>
              <a:t>Generalized Schnorr proofs</a:t>
            </a:r>
            <a:endParaRPr sz="2400">
              <a:solidFill>
                <a:srgbClr val="3FAD54"/>
              </a:solidFill>
              <a:latin typeface="Montserrat SemiBold"/>
              <a:ea typeface="Montserrat SemiBold"/>
              <a:cs typeface="Montserrat SemiBold"/>
              <a:sym typeface="Montserrat SemiBold"/>
            </a:endParaRPr>
          </a:p>
        </p:txBody>
      </p:sp>
      <p:pic>
        <p:nvPicPr>
          <p:cNvPr id="118" name="Google Shape;118;p19"/>
          <p:cNvPicPr preferRelativeResize="0"/>
          <p:nvPr/>
        </p:nvPicPr>
        <p:blipFill>
          <a:blip r:embed="rId3">
            <a:alphaModFix/>
          </a:blip>
          <a:stretch>
            <a:fillRect/>
          </a:stretch>
        </p:blipFill>
        <p:spPr>
          <a:xfrm>
            <a:off x="2131750" y="1602324"/>
            <a:ext cx="4880500" cy="394675"/>
          </a:xfrm>
          <a:prstGeom prst="rect">
            <a:avLst/>
          </a:prstGeom>
          <a:noFill/>
          <a:ln>
            <a:noFill/>
          </a:ln>
        </p:spPr>
      </p:pic>
      <p:pic>
        <p:nvPicPr>
          <p:cNvPr id="119" name="Google Shape;119;p19"/>
          <p:cNvPicPr preferRelativeResize="0"/>
          <p:nvPr/>
        </p:nvPicPr>
        <p:blipFill>
          <a:blip r:embed="rId4">
            <a:alphaModFix/>
          </a:blip>
          <a:stretch>
            <a:fillRect/>
          </a:stretch>
        </p:blipFill>
        <p:spPr>
          <a:xfrm>
            <a:off x="1690688" y="2680036"/>
            <a:ext cx="5762625" cy="2162175"/>
          </a:xfrm>
          <a:prstGeom prst="rect">
            <a:avLst/>
          </a:prstGeom>
          <a:noFill/>
          <a:ln>
            <a:noFill/>
          </a:ln>
        </p:spPr>
      </p:pic>
      <p:sp>
        <p:nvSpPr>
          <p:cNvPr id="120" name="Google Shape;120;p19"/>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CRYPTOGRAPHIC BACKGROUND</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21" name="Google Shape;121;p19"/>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122" name="Google Shape;122;p19"/>
          <p:cNvSpPr txBox="1"/>
          <p:nvPr/>
        </p:nvSpPr>
        <p:spPr>
          <a:xfrm>
            <a:off x="1155000" y="2374350"/>
            <a:ext cx="6834000" cy="394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800">
                <a:solidFill>
                  <a:srgbClr val="333333"/>
                </a:solidFill>
                <a:latin typeface="Montserrat SemiBold"/>
                <a:ea typeface="Montserrat SemiBold"/>
                <a:cs typeface="Montserrat SemiBold"/>
                <a:sym typeface="Montserrat SemiBold"/>
              </a:rPr>
              <a:t>The protocol is depicted in the diagram below.</a:t>
            </a:r>
            <a:endParaRPr sz="1800">
              <a:solidFill>
                <a:srgbClr val="333333"/>
              </a:solidFill>
              <a:latin typeface="Montserrat SemiBold"/>
              <a:ea typeface="Montserrat SemiBold"/>
              <a:cs typeface="Montserrat SemiBold"/>
              <a:sym typeface="Montserrat SemiBold"/>
            </a:endParaRPr>
          </a:p>
        </p:txBody>
      </p:sp>
      <p:pic>
        <p:nvPicPr>
          <p:cNvPr id="123" name="Google Shape;123;p19"/>
          <p:cNvPicPr preferRelativeResize="0"/>
          <p:nvPr/>
        </p:nvPicPr>
        <p:blipFill>
          <a:blip r:embed="rId5">
            <a:alphaModFix amt="40000"/>
          </a:blip>
          <a:stretch>
            <a:fillRect/>
          </a:stretch>
        </p:blipFill>
        <p:spPr>
          <a:xfrm rot="5400000">
            <a:off x="4000500" y="0"/>
            <a:ext cx="5143501"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mt="40000"/>
          </a:blip>
          <a:stretch>
            <a:fillRect/>
          </a:stretch>
        </p:blipFill>
        <p:spPr>
          <a:xfrm rot="5400000">
            <a:off x="4000500" y="0"/>
            <a:ext cx="5143501" cy="5143501"/>
          </a:xfrm>
          <a:prstGeom prst="rect">
            <a:avLst/>
          </a:prstGeom>
          <a:noFill/>
          <a:ln>
            <a:noFill/>
          </a:ln>
        </p:spPr>
      </p:pic>
      <p:sp>
        <p:nvSpPr>
          <p:cNvPr id="85" name="Google Shape;85;p16"/>
          <p:cNvSpPr txBox="1">
            <a:spLocks noGrp="1"/>
          </p:cNvSpPr>
          <p:nvPr>
            <p:ph type="body" idx="1"/>
          </p:nvPr>
        </p:nvSpPr>
        <p:spPr>
          <a:xfrm>
            <a:off x="311700" y="3301954"/>
            <a:ext cx="8520600" cy="515462"/>
          </a:xfrm>
          <a:prstGeom prst="rect">
            <a:avLst/>
          </a:prstGeom>
        </p:spPr>
        <p:txBody>
          <a:bodyPr spcFirstLastPara="1" wrap="square" lIns="91425" tIns="91425" rIns="91425" bIns="91425" anchor="t" anchorCtr="0">
            <a:noAutofit/>
          </a:bodyPr>
          <a:lstStyle/>
          <a:p>
            <a:pPr marL="0" lvl="0" indent="0" rtl="0">
              <a:spcBef>
                <a:spcPts val="1600"/>
              </a:spcBef>
              <a:spcAft>
                <a:spcPts val="1600"/>
              </a:spcAft>
              <a:buNone/>
            </a:pPr>
            <a:r>
              <a:rPr lang="en" sz="2400" dirty="0">
                <a:solidFill>
                  <a:srgbClr val="00B050"/>
                </a:solidFill>
                <a:latin typeface="Montserrat SemiBold"/>
                <a:ea typeface="Montserrat SemiBold"/>
                <a:cs typeface="Montserrat SemiBold"/>
                <a:sym typeface="Montserrat SemiBold"/>
              </a:rPr>
              <a:t>The ( </a:t>
            </a:r>
            <a:r>
              <a:rPr lang="en-US" sz="2400" dirty="0">
                <a:solidFill>
                  <a:srgbClr val="00B050"/>
                </a:solidFill>
                <a:latin typeface="Montserrat SemiBold"/>
                <a:ea typeface="Montserrat SemiBold"/>
                <a:cs typeface="Montserrat SemiBold"/>
                <a:sym typeface="Montserrat SemiBold"/>
              </a:rPr>
              <a:t>Generalized )</a:t>
            </a:r>
            <a:r>
              <a:rPr lang="en" sz="2400" dirty="0">
                <a:solidFill>
                  <a:srgbClr val="00B050"/>
                </a:solidFill>
                <a:latin typeface="Montserrat SemiBold"/>
                <a:ea typeface="Montserrat SemiBold"/>
                <a:cs typeface="Montserrat SemiBold"/>
                <a:sym typeface="Montserrat SemiBold"/>
              </a:rPr>
              <a:t>Pedersen commitment schem</a:t>
            </a:r>
            <a:r>
              <a:rPr lang="en-US" sz="2400" dirty="0">
                <a:solidFill>
                  <a:srgbClr val="00B050"/>
                </a:solidFill>
                <a:latin typeface="Montserrat SemiBold"/>
                <a:ea typeface="Montserrat SemiBold"/>
                <a:cs typeface="Montserrat SemiBold"/>
                <a:sym typeface="Montserrat SemiBold"/>
              </a:rPr>
              <a:t>e</a:t>
            </a:r>
            <a:endParaRPr sz="2400" dirty="0">
              <a:solidFill>
                <a:srgbClr val="00B050"/>
              </a:solidFill>
              <a:latin typeface="Montserrat SemiBold"/>
              <a:ea typeface="Montserrat SemiBold"/>
              <a:cs typeface="Montserrat SemiBold"/>
              <a:sym typeface="Montserrat SemiBold"/>
            </a:endParaRPr>
          </a:p>
        </p:txBody>
      </p:sp>
      <p:pic>
        <p:nvPicPr>
          <p:cNvPr id="86" name="Google Shape;86;p16"/>
          <p:cNvPicPr preferRelativeResize="0"/>
          <p:nvPr/>
        </p:nvPicPr>
        <p:blipFill>
          <a:blip r:embed="rId4">
            <a:alphaModFix/>
          </a:blip>
          <a:stretch>
            <a:fillRect/>
          </a:stretch>
        </p:blipFill>
        <p:spPr>
          <a:xfrm>
            <a:off x="877329" y="4241011"/>
            <a:ext cx="2466637" cy="302112"/>
          </a:xfrm>
          <a:prstGeom prst="rect">
            <a:avLst/>
          </a:prstGeom>
          <a:noFill/>
          <a:ln>
            <a:noFill/>
          </a:ln>
        </p:spPr>
      </p:pic>
      <p:pic>
        <p:nvPicPr>
          <p:cNvPr id="87" name="Google Shape;87;p16"/>
          <p:cNvPicPr preferRelativeResize="0"/>
          <p:nvPr/>
        </p:nvPicPr>
        <p:blipFill>
          <a:blip r:embed="rId5">
            <a:alphaModFix/>
          </a:blip>
          <a:stretch>
            <a:fillRect/>
          </a:stretch>
        </p:blipFill>
        <p:spPr>
          <a:xfrm>
            <a:off x="701725" y="4592878"/>
            <a:ext cx="4785655" cy="498941"/>
          </a:xfrm>
          <a:prstGeom prst="rect">
            <a:avLst/>
          </a:prstGeom>
          <a:noFill/>
          <a:ln>
            <a:noFill/>
          </a:ln>
        </p:spPr>
      </p:pic>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dirty="0">
                <a:latin typeface="Montserrat SemiBold"/>
                <a:ea typeface="Montserrat SemiBold"/>
                <a:cs typeface="Montserrat SemiBold"/>
                <a:sym typeface="Montserrat SemiBold"/>
              </a:rPr>
              <a:t>CRYPTO BACKGROUND: </a:t>
            </a:r>
            <a:r>
              <a:rPr lang="en-US" dirty="0">
                <a:latin typeface="Montserrat SemiBold"/>
                <a:ea typeface="Montserrat SemiBold"/>
                <a:cs typeface="Montserrat SemiBold"/>
                <a:sym typeface="Montserrat SemiBold"/>
              </a:rPr>
              <a:t>COMMITMENTS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pic>
        <p:nvPicPr>
          <p:cNvPr id="11" name="Google Shape;88;p16">
            <a:extLst>
              <a:ext uri="{FF2B5EF4-FFF2-40B4-BE49-F238E27FC236}">
                <a16:creationId xmlns:a16="http://schemas.microsoft.com/office/drawing/2014/main" id="{B2F75371-51C2-4F70-A15D-5E7ACACD5FD2}"/>
              </a:ext>
            </a:extLst>
          </p:cNvPr>
          <p:cNvPicPr preferRelativeResize="0"/>
          <p:nvPr/>
        </p:nvPicPr>
        <p:blipFill>
          <a:blip r:embed="rId6">
            <a:alphaModFix/>
          </a:blip>
          <a:stretch>
            <a:fillRect/>
          </a:stretch>
        </p:blipFill>
        <p:spPr>
          <a:xfrm>
            <a:off x="931117" y="1906681"/>
            <a:ext cx="3496422" cy="341366"/>
          </a:xfrm>
          <a:prstGeom prst="rect">
            <a:avLst/>
          </a:prstGeom>
          <a:noFill/>
          <a:ln>
            <a:noFill/>
          </a:ln>
        </p:spPr>
      </p:pic>
      <p:sp>
        <p:nvSpPr>
          <p:cNvPr id="12" name="Google Shape;91;p16">
            <a:extLst>
              <a:ext uri="{FF2B5EF4-FFF2-40B4-BE49-F238E27FC236}">
                <a16:creationId xmlns:a16="http://schemas.microsoft.com/office/drawing/2014/main" id="{4133A2D7-0291-4870-96CB-9A2535450A86}"/>
              </a:ext>
            </a:extLst>
          </p:cNvPr>
          <p:cNvSpPr txBox="1"/>
          <p:nvPr/>
        </p:nvSpPr>
        <p:spPr>
          <a:xfrm>
            <a:off x="365488" y="1271026"/>
            <a:ext cx="7691100" cy="7305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US" sz="2400" dirty="0">
                <a:solidFill>
                  <a:srgbClr val="00B050"/>
                </a:solidFill>
                <a:latin typeface="Montserrat SemiBold"/>
                <a:sym typeface="Montserrat SemiBold"/>
              </a:rPr>
              <a:t>D</a:t>
            </a:r>
            <a:r>
              <a:rPr lang="en" sz="2400" dirty="0">
                <a:solidFill>
                  <a:srgbClr val="00B050"/>
                </a:solidFill>
                <a:latin typeface="Montserrat SemiBold"/>
                <a:sym typeface="Montserrat SemiBold"/>
              </a:rPr>
              <a:t>ouble-blinded </a:t>
            </a:r>
            <a:r>
              <a:rPr lang="en-US" sz="2400" dirty="0">
                <a:solidFill>
                  <a:srgbClr val="00B050"/>
                </a:solidFill>
                <a:latin typeface="Montserrat SemiBold"/>
                <a:sym typeface="Montserrat SemiBold"/>
              </a:rPr>
              <a:t>Homomorphic </a:t>
            </a:r>
            <a:r>
              <a:rPr lang="en" sz="2400" dirty="0">
                <a:solidFill>
                  <a:srgbClr val="00B050"/>
                </a:solidFill>
                <a:latin typeface="Montserrat SemiBold"/>
                <a:sym typeface="Montserrat SemiBold"/>
              </a:rPr>
              <a:t>commitment</a:t>
            </a:r>
            <a:r>
              <a:rPr lang="en-US" sz="2400" dirty="0">
                <a:solidFill>
                  <a:srgbClr val="00B050"/>
                </a:solidFill>
                <a:latin typeface="Montserrat SemiBold"/>
                <a:sym typeface="Montserrat SemiBold"/>
              </a:rPr>
              <a:t>s</a:t>
            </a:r>
            <a:endParaRPr sz="2400" dirty="0">
              <a:solidFill>
                <a:srgbClr val="00B050"/>
              </a:solidFill>
              <a:latin typeface="Montserrat SemiBold"/>
            </a:endParaRPr>
          </a:p>
        </p:txBody>
      </p:sp>
      <p:pic>
        <p:nvPicPr>
          <p:cNvPr id="13" name="Picture 12">
            <a:extLst>
              <a:ext uri="{FF2B5EF4-FFF2-40B4-BE49-F238E27FC236}">
                <a16:creationId xmlns:a16="http://schemas.microsoft.com/office/drawing/2014/main" id="{B87384EC-6270-4927-BB05-DE90E4E38860}"/>
              </a:ext>
            </a:extLst>
          </p:cNvPr>
          <p:cNvPicPr>
            <a:picLocks noChangeAspect="1"/>
          </p:cNvPicPr>
          <p:nvPr/>
        </p:nvPicPr>
        <p:blipFill>
          <a:blip r:embed="rId7"/>
          <a:stretch>
            <a:fillRect/>
          </a:stretch>
        </p:blipFill>
        <p:spPr>
          <a:xfrm>
            <a:off x="971165" y="2494569"/>
            <a:ext cx="7872899" cy="34717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0"/>
          <p:cNvPicPr preferRelativeResize="0"/>
          <p:nvPr/>
        </p:nvPicPr>
        <p:blipFill>
          <a:blip r:embed="rId3">
            <a:alphaModFix/>
          </a:blip>
          <a:stretch>
            <a:fillRect/>
          </a:stretch>
        </p:blipFill>
        <p:spPr>
          <a:xfrm>
            <a:off x="311700" y="1263851"/>
            <a:ext cx="8520599" cy="2216660"/>
          </a:xfrm>
          <a:prstGeom prst="rect">
            <a:avLst/>
          </a:prstGeom>
          <a:noFill/>
          <a:ln>
            <a:noFill/>
          </a:ln>
        </p:spPr>
      </p:pic>
      <p:pic>
        <p:nvPicPr>
          <p:cNvPr id="129" name="Google Shape;129;p20"/>
          <p:cNvPicPr preferRelativeResize="0"/>
          <p:nvPr/>
        </p:nvPicPr>
        <p:blipFill>
          <a:blip r:embed="rId4">
            <a:alphaModFix/>
          </a:blip>
          <a:stretch>
            <a:fillRect/>
          </a:stretch>
        </p:blipFill>
        <p:spPr>
          <a:xfrm>
            <a:off x="311700" y="3615252"/>
            <a:ext cx="8652676" cy="922500"/>
          </a:xfrm>
          <a:prstGeom prst="rect">
            <a:avLst/>
          </a:prstGeom>
          <a:noFill/>
          <a:ln>
            <a:noFill/>
          </a:ln>
        </p:spPr>
      </p:pic>
      <p:sp>
        <p:nvSpPr>
          <p:cNvPr id="130" name="Google Shape;130;p20"/>
          <p:cNvSpPr txBox="1">
            <a:spLocks noGrp="1"/>
          </p:cNvSpPr>
          <p:nvPr>
            <p:ph type="title"/>
          </p:nvPr>
        </p:nvSpPr>
        <p:spPr>
          <a:xfrm>
            <a:off x="311700" y="156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IDEA EVALUATION</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31" name="Google Shape;131;p20"/>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pic>
        <p:nvPicPr>
          <p:cNvPr id="132" name="Google Shape;132;p20"/>
          <p:cNvPicPr preferRelativeResize="0"/>
          <p:nvPr/>
        </p:nvPicPr>
        <p:blipFill>
          <a:blip r:embed="rId5">
            <a:alphaModFix amt="40000"/>
          </a:blip>
          <a:stretch>
            <a:fillRect/>
          </a:stretch>
        </p:blipFill>
        <p:spPr>
          <a:xfrm rot="5400000">
            <a:off x="4000500" y="0"/>
            <a:ext cx="5143501" cy="5143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1"/>
          <p:cNvPicPr preferRelativeResize="0"/>
          <p:nvPr/>
        </p:nvPicPr>
        <p:blipFill>
          <a:blip r:embed="rId3">
            <a:alphaModFix/>
          </a:blip>
          <a:stretch>
            <a:fillRect/>
          </a:stretch>
        </p:blipFill>
        <p:spPr>
          <a:xfrm>
            <a:off x="3098538" y="2123188"/>
            <a:ext cx="2946925" cy="417475"/>
          </a:xfrm>
          <a:prstGeom prst="rect">
            <a:avLst/>
          </a:prstGeom>
          <a:noFill/>
          <a:ln>
            <a:noFill/>
          </a:ln>
        </p:spPr>
      </p:pic>
      <p:pic>
        <p:nvPicPr>
          <p:cNvPr id="138" name="Google Shape;138;p21"/>
          <p:cNvPicPr preferRelativeResize="0"/>
          <p:nvPr/>
        </p:nvPicPr>
        <p:blipFill>
          <a:blip r:embed="rId4">
            <a:alphaModFix/>
          </a:blip>
          <a:stretch>
            <a:fillRect/>
          </a:stretch>
        </p:blipFill>
        <p:spPr>
          <a:xfrm>
            <a:off x="451325" y="1269475"/>
            <a:ext cx="8241350" cy="334400"/>
          </a:xfrm>
          <a:prstGeom prst="rect">
            <a:avLst/>
          </a:prstGeom>
          <a:noFill/>
          <a:ln>
            <a:noFill/>
          </a:ln>
        </p:spPr>
      </p:pic>
      <p:sp>
        <p:nvSpPr>
          <p:cNvPr id="139" name="Google Shape;139;p21"/>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IDEA EVALUATION</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40" name="Google Shape;140;p21"/>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141" name="Google Shape;141;p21"/>
          <p:cNvSpPr/>
          <p:nvPr/>
        </p:nvSpPr>
        <p:spPr>
          <a:xfrm>
            <a:off x="0" y="3352425"/>
            <a:ext cx="9144000" cy="1822800"/>
          </a:xfrm>
          <a:prstGeom prst="rect">
            <a:avLst/>
          </a:prstGeom>
          <a:solidFill>
            <a:srgbClr val="33333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21"/>
          <p:cNvPicPr preferRelativeResize="0"/>
          <p:nvPr/>
        </p:nvPicPr>
        <p:blipFill rotWithShape="1">
          <a:blip r:embed="rId5">
            <a:alphaModFix/>
          </a:blip>
          <a:srcRect t="13962" b="53544"/>
          <a:stretch/>
        </p:blipFill>
        <p:spPr>
          <a:xfrm>
            <a:off x="122500" y="3352425"/>
            <a:ext cx="9144000" cy="1626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body" idx="1"/>
          </p:nvPr>
        </p:nvSpPr>
        <p:spPr>
          <a:xfrm>
            <a:off x="963450" y="1433700"/>
            <a:ext cx="7217100" cy="118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33333"/>
                </a:solidFill>
                <a:latin typeface="Montserrat SemiBold"/>
                <a:ea typeface="Montserrat SemiBold"/>
                <a:cs typeface="Montserrat SemiBold"/>
                <a:sym typeface="Montserrat SemiBold"/>
              </a:rPr>
              <a:t>After relevant modifications in the original Σ-protocol we can also explicitly reveal the commitments of these blinding factors ρk as Com(0, ρk)</a:t>
            </a:r>
            <a:endParaRPr>
              <a:solidFill>
                <a:srgbClr val="333333"/>
              </a:solidFill>
              <a:latin typeface="Montserrat SemiBold"/>
              <a:ea typeface="Montserrat SemiBold"/>
              <a:cs typeface="Montserrat SemiBold"/>
              <a:sym typeface="Montserrat SemiBold"/>
            </a:endParaRPr>
          </a:p>
          <a:p>
            <a:pPr marL="0" lvl="0" indent="0" algn="ctr" rtl="0">
              <a:spcBef>
                <a:spcPts val="1600"/>
              </a:spcBef>
              <a:spcAft>
                <a:spcPts val="1600"/>
              </a:spcAft>
              <a:buNone/>
            </a:pPr>
            <a:endParaRPr>
              <a:solidFill>
                <a:srgbClr val="333333"/>
              </a:solidFill>
              <a:latin typeface="Montserrat SemiBold"/>
              <a:ea typeface="Montserrat SemiBold"/>
              <a:cs typeface="Montserrat SemiBold"/>
              <a:sym typeface="Montserrat SemiBold"/>
            </a:endParaRPr>
          </a:p>
        </p:txBody>
      </p:sp>
      <p:pic>
        <p:nvPicPr>
          <p:cNvPr id="148" name="Google Shape;148;p22"/>
          <p:cNvPicPr preferRelativeResize="0"/>
          <p:nvPr/>
        </p:nvPicPr>
        <p:blipFill>
          <a:blip r:embed="rId3">
            <a:alphaModFix/>
          </a:blip>
          <a:stretch>
            <a:fillRect/>
          </a:stretch>
        </p:blipFill>
        <p:spPr>
          <a:xfrm>
            <a:off x="1271588" y="2799875"/>
            <a:ext cx="6600825" cy="1295400"/>
          </a:xfrm>
          <a:prstGeom prst="rect">
            <a:avLst/>
          </a:prstGeom>
          <a:noFill/>
          <a:ln>
            <a:noFill/>
          </a:ln>
        </p:spPr>
      </p:pic>
      <p:sp>
        <p:nvSpPr>
          <p:cNvPr id="149" name="Google Shape;149;p22"/>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IDEA EVALUATION</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50" name="Google Shape;150;p22"/>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pic>
        <p:nvPicPr>
          <p:cNvPr id="151" name="Google Shape;151;p22"/>
          <p:cNvPicPr preferRelativeResize="0"/>
          <p:nvPr/>
        </p:nvPicPr>
        <p:blipFill>
          <a:blip r:embed="rId4">
            <a:alphaModFix amt="40000"/>
          </a:blip>
          <a:stretch>
            <a:fillRect/>
          </a:stretch>
        </p:blipFill>
        <p:spPr>
          <a:xfrm rot="5400000">
            <a:off x="4000500" y="0"/>
            <a:ext cx="5143501" cy="51435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p:nvPr/>
        </p:nvSpPr>
        <p:spPr>
          <a:xfrm>
            <a:off x="0" y="4120200"/>
            <a:ext cx="9144000" cy="1023300"/>
          </a:xfrm>
          <a:prstGeom prst="rect">
            <a:avLst/>
          </a:prstGeom>
          <a:solidFill>
            <a:srgbClr val="0D2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txBox="1">
            <a:spLocks noGrp="1"/>
          </p:cNvSpPr>
          <p:nvPr>
            <p:ph type="body" idx="1"/>
          </p:nvPr>
        </p:nvSpPr>
        <p:spPr>
          <a:xfrm>
            <a:off x="695250" y="1252700"/>
            <a:ext cx="7753500" cy="253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33333"/>
                </a:solidFill>
                <a:latin typeface="Montserrat SemiBold"/>
                <a:ea typeface="Montserrat SemiBold"/>
                <a:cs typeface="Montserrat SemiBold"/>
                <a:sym typeface="Montserrat SemiBold"/>
              </a:rPr>
              <a:t>Now one can observe that each verifier can perform the following computations</a:t>
            </a:r>
            <a:endParaRPr>
              <a:solidFill>
                <a:srgbClr val="333333"/>
              </a:solidFill>
              <a:latin typeface="Montserrat SemiBold"/>
              <a:ea typeface="Montserrat SemiBold"/>
              <a:cs typeface="Montserrat SemiBold"/>
              <a:sym typeface="Montserrat SemiBold"/>
            </a:endParaRPr>
          </a:p>
          <a:p>
            <a:pPr marL="0" lvl="0" indent="0" algn="ctr" rtl="0">
              <a:spcBef>
                <a:spcPts val="1600"/>
              </a:spcBef>
              <a:spcAft>
                <a:spcPts val="0"/>
              </a:spcAft>
              <a:buNone/>
            </a:pPr>
            <a:endParaRPr>
              <a:solidFill>
                <a:srgbClr val="333333"/>
              </a:solidFill>
              <a:latin typeface="Montserrat SemiBold"/>
              <a:ea typeface="Montserrat SemiBold"/>
              <a:cs typeface="Montserrat SemiBold"/>
              <a:sym typeface="Montserrat SemiBold"/>
            </a:endParaRPr>
          </a:p>
          <a:p>
            <a:pPr marL="0" lvl="0" indent="0" algn="ctr" rtl="0">
              <a:spcBef>
                <a:spcPts val="1600"/>
              </a:spcBef>
              <a:spcAft>
                <a:spcPts val="1600"/>
              </a:spcAft>
              <a:buNone/>
            </a:pPr>
            <a:br>
              <a:rPr lang="en">
                <a:solidFill>
                  <a:srgbClr val="333333"/>
                </a:solidFill>
                <a:latin typeface="Montserrat SemiBold"/>
                <a:ea typeface="Montserrat SemiBold"/>
                <a:cs typeface="Montserrat SemiBold"/>
                <a:sym typeface="Montserrat SemiBold"/>
              </a:rPr>
            </a:br>
            <a:r>
              <a:rPr lang="en">
                <a:solidFill>
                  <a:srgbClr val="333333"/>
                </a:solidFill>
                <a:latin typeface="Montserrat SemiBold"/>
                <a:ea typeface="Montserrat SemiBold"/>
                <a:cs typeface="Montserrat SemiBold"/>
                <a:sym typeface="Montserrat SemiBold"/>
              </a:rPr>
              <a:t>x is the challenge parameter generated for the non-interactive one out of many (Σ) protocols.</a:t>
            </a:r>
            <a:endParaRPr>
              <a:solidFill>
                <a:srgbClr val="333333"/>
              </a:solidFill>
              <a:latin typeface="Montserrat SemiBold"/>
              <a:ea typeface="Montserrat SemiBold"/>
              <a:cs typeface="Montserrat SemiBold"/>
              <a:sym typeface="Montserrat SemiBold"/>
            </a:endParaRPr>
          </a:p>
        </p:txBody>
      </p:sp>
      <p:pic>
        <p:nvPicPr>
          <p:cNvPr id="158" name="Google Shape;158;p23"/>
          <p:cNvPicPr preferRelativeResize="0"/>
          <p:nvPr/>
        </p:nvPicPr>
        <p:blipFill>
          <a:blip r:embed="rId3">
            <a:alphaModFix/>
          </a:blip>
          <a:stretch>
            <a:fillRect/>
          </a:stretch>
        </p:blipFill>
        <p:spPr>
          <a:xfrm>
            <a:off x="695250" y="1988375"/>
            <a:ext cx="7753497" cy="572700"/>
          </a:xfrm>
          <a:prstGeom prst="rect">
            <a:avLst/>
          </a:prstGeom>
          <a:noFill/>
          <a:ln>
            <a:noFill/>
          </a:ln>
        </p:spPr>
      </p:pic>
      <p:sp>
        <p:nvSpPr>
          <p:cNvPr id="159" name="Google Shape;159;p23"/>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IDEA EVALUATION</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60" name="Google Shape;160;p23"/>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pic>
        <p:nvPicPr>
          <p:cNvPr id="161" name="Google Shape;161;p23"/>
          <p:cNvPicPr preferRelativeResize="0"/>
          <p:nvPr/>
        </p:nvPicPr>
        <p:blipFill rotWithShape="1">
          <a:blip r:embed="rId4">
            <a:alphaModFix/>
          </a:blip>
          <a:srcRect l="1912" t="5077" b="28197"/>
          <a:stretch/>
        </p:blipFill>
        <p:spPr>
          <a:xfrm>
            <a:off x="3183025" y="4120200"/>
            <a:ext cx="2924425" cy="1023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333333"/>
                </a:solidFill>
                <a:latin typeface="Montserrat SemiBold"/>
                <a:ea typeface="Montserrat SemiBold"/>
                <a:cs typeface="Montserrat SemiBold"/>
                <a:sym typeface="Montserrat SemiBold"/>
              </a:rPr>
              <a:t>The verifier can compute</a:t>
            </a:r>
            <a:endParaRPr>
              <a:solidFill>
                <a:srgbClr val="333333"/>
              </a:solidFill>
              <a:latin typeface="Montserrat SemiBold"/>
              <a:ea typeface="Montserrat SemiBold"/>
              <a:cs typeface="Montserrat SemiBold"/>
              <a:sym typeface="Montserrat SemiBold"/>
            </a:endParaRPr>
          </a:p>
          <a:p>
            <a:pPr marL="0" lvl="0" indent="0" algn="ctr" rtl="0">
              <a:spcBef>
                <a:spcPts val="1600"/>
              </a:spcBef>
              <a:spcAft>
                <a:spcPts val="0"/>
              </a:spcAft>
              <a:buNone/>
            </a:pPr>
            <a:endParaRPr>
              <a:solidFill>
                <a:srgbClr val="333333"/>
              </a:solidFill>
              <a:latin typeface="Montserrat SemiBold"/>
              <a:ea typeface="Montserrat SemiBold"/>
              <a:cs typeface="Montserrat SemiBold"/>
              <a:sym typeface="Montserrat SemiBold"/>
            </a:endParaRPr>
          </a:p>
          <a:p>
            <a:pPr marL="0" lvl="0" indent="0" algn="ctr" rtl="0">
              <a:spcBef>
                <a:spcPts val="1600"/>
              </a:spcBef>
              <a:spcAft>
                <a:spcPts val="0"/>
              </a:spcAft>
              <a:buNone/>
            </a:pPr>
            <a:endParaRPr>
              <a:solidFill>
                <a:srgbClr val="333333"/>
              </a:solidFill>
              <a:latin typeface="Montserrat SemiBold"/>
              <a:ea typeface="Montserrat SemiBold"/>
              <a:cs typeface="Montserrat SemiBold"/>
              <a:sym typeface="Montserrat SemiBold"/>
            </a:endParaRPr>
          </a:p>
          <a:p>
            <a:pPr marL="0" lvl="0" indent="0" algn="ctr" rtl="0">
              <a:spcBef>
                <a:spcPts val="1600"/>
              </a:spcBef>
              <a:spcAft>
                <a:spcPts val="0"/>
              </a:spcAft>
              <a:buNone/>
            </a:pPr>
            <a:r>
              <a:rPr lang="en">
                <a:solidFill>
                  <a:srgbClr val="333333"/>
                </a:solidFill>
                <a:latin typeface="Montserrat SemiBold"/>
                <a:ea typeface="Montserrat SemiBold"/>
                <a:cs typeface="Montserrat SemiBold"/>
                <a:sym typeface="Montserrat SemiBold"/>
              </a:rPr>
              <a:t>If the balance equation holds, then the value A/B will be a valid public key of the form</a:t>
            </a:r>
            <a:endParaRPr>
              <a:solidFill>
                <a:srgbClr val="333333"/>
              </a:solidFill>
              <a:latin typeface="Montserrat SemiBold"/>
              <a:ea typeface="Montserrat SemiBold"/>
              <a:cs typeface="Montserrat SemiBold"/>
              <a:sym typeface="Montserrat SemiBold"/>
            </a:endParaRPr>
          </a:p>
          <a:p>
            <a:pPr marL="0" lvl="0" indent="0" algn="ctr" rtl="0">
              <a:spcBef>
                <a:spcPts val="1600"/>
              </a:spcBef>
              <a:spcAft>
                <a:spcPts val="1600"/>
              </a:spcAft>
              <a:buNone/>
            </a:pPr>
            <a:endParaRPr>
              <a:solidFill>
                <a:srgbClr val="333333"/>
              </a:solidFill>
              <a:latin typeface="Montserrat SemiBold"/>
              <a:ea typeface="Montserrat SemiBold"/>
              <a:cs typeface="Montserrat SemiBold"/>
              <a:sym typeface="Montserrat SemiBold"/>
            </a:endParaRPr>
          </a:p>
        </p:txBody>
      </p:sp>
      <p:pic>
        <p:nvPicPr>
          <p:cNvPr id="167" name="Google Shape;167;p24"/>
          <p:cNvPicPr preferRelativeResize="0"/>
          <p:nvPr/>
        </p:nvPicPr>
        <p:blipFill>
          <a:blip r:embed="rId3">
            <a:alphaModFix/>
          </a:blip>
          <a:stretch>
            <a:fillRect/>
          </a:stretch>
        </p:blipFill>
        <p:spPr>
          <a:xfrm>
            <a:off x="2037863" y="1562347"/>
            <a:ext cx="5068275" cy="956100"/>
          </a:xfrm>
          <a:prstGeom prst="rect">
            <a:avLst/>
          </a:prstGeom>
          <a:noFill/>
          <a:ln>
            <a:noFill/>
          </a:ln>
        </p:spPr>
      </p:pic>
      <p:pic>
        <p:nvPicPr>
          <p:cNvPr id="168" name="Google Shape;168;p24"/>
          <p:cNvPicPr preferRelativeResize="0"/>
          <p:nvPr/>
        </p:nvPicPr>
        <p:blipFill>
          <a:blip r:embed="rId4">
            <a:alphaModFix/>
          </a:blip>
          <a:stretch>
            <a:fillRect/>
          </a:stretch>
        </p:blipFill>
        <p:spPr>
          <a:xfrm>
            <a:off x="782975" y="3540175"/>
            <a:ext cx="7667625" cy="1028700"/>
          </a:xfrm>
          <a:prstGeom prst="rect">
            <a:avLst/>
          </a:prstGeom>
          <a:noFill/>
          <a:ln>
            <a:noFill/>
          </a:ln>
        </p:spPr>
      </p:pic>
      <p:sp>
        <p:nvSpPr>
          <p:cNvPr id="169" name="Google Shape;169;p24"/>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IDEA EVALUATION</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70" name="Google Shape;170;p24"/>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pic>
        <p:nvPicPr>
          <p:cNvPr id="171" name="Google Shape;171;p24"/>
          <p:cNvPicPr preferRelativeResize="0"/>
          <p:nvPr/>
        </p:nvPicPr>
        <p:blipFill>
          <a:blip r:embed="rId5">
            <a:alphaModFix amt="40000"/>
          </a:blip>
          <a:stretch>
            <a:fillRect/>
          </a:stretch>
        </p:blipFill>
        <p:spPr>
          <a:xfrm rot="5400000">
            <a:off x="4000500" y="0"/>
            <a:ext cx="5143501" cy="51435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p:nvPr/>
        </p:nvSpPr>
        <p:spPr>
          <a:xfrm>
            <a:off x="0" y="3831350"/>
            <a:ext cx="9144000" cy="1325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txBox="1">
            <a:spLocks noGrp="1"/>
          </p:cNvSpPr>
          <p:nvPr>
            <p:ph type="body" idx="1"/>
          </p:nvPr>
        </p:nvSpPr>
        <p:spPr>
          <a:xfrm>
            <a:off x="311700" y="1397500"/>
            <a:ext cx="8520600" cy="826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333333"/>
                </a:solidFill>
              </a:rPr>
              <a:t>Now it becomes evident that, along with the Σ-proofs, the prover has to additionally prove the knowledge of the exponent value</a:t>
            </a:r>
            <a:endParaRPr>
              <a:solidFill>
                <a:srgbClr val="333333"/>
              </a:solidFill>
              <a:latin typeface="Montserrat SemiBold"/>
              <a:ea typeface="Montserrat SemiBold"/>
              <a:cs typeface="Montserrat SemiBold"/>
              <a:sym typeface="Montserrat SemiBold"/>
            </a:endParaRPr>
          </a:p>
        </p:txBody>
      </p:sp>
      <p:pic>
        <p:nvPicPr>
          <p:cNvPr id="178" name="Google Shape;178;p25"/>
          <p:cNvPicPr preferRelativeResize="0"/>
          <p:nvPr/>
        </p:nvPicPr>
        <p:blipFill>
          <a:blip r:embed="rId3">
            <a:alphaModFix/>
          </a:blip>
          <a:stretch>
            <a:fillRect/>
          </a:stretch>
        </p:blipFill>
        <p:spPr>
          <a:xfrm>
            <a:off x="3125450" y="2448100"/>
            <a:ext cx="2893108" cy="572700"/>
          </a:xfrm>
          <a:prstGeom prst="rect">
            <a:avLst/>
          </a:prstGeom>
          <a:noFill/>
          <a:ln>
            <a:noFill/>
          </a:ln>
        </p:spPr>
      </p:pic>
      <p:sp>
        <p:nvSpPr>
          <p:cNvPr id="179" name="Google Shape;179;p25"/>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IDEA EVALUATION</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80" name="Google Shape;180;p25"/>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pic>
        <p:nvPicPr>
          <p:cNvPr id="181" name="Google Shape;181;p25"/>
          <p:cNvPicPr preferRelativeResize="0"/>
          <p:nvPr/>
        </p:nvPicPr>
        <p:blipFill rotWithShape="1">
          <a:blip r:embed="rId4">
            <a:alphaModFix/>
          </a:blip>
          <a:srcRect t="6809" b="31731"/>
          <a:stretch/>
        </p:blipFill>
        <p:spPr>
          <a:xfrm>
            <a:off x="2017988" y="3831350"/>
            <a:ext cx="5108024" cy="1325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body" idx="1"/>
          </p:nvPr>
        </p:nvSpPr>
        <p:spPr>
          <a:xfrm>
            <a:off x="311700" y="1911338"/>
            <a:ext cx="8520600" cy="100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3FAD54"/>
                </a:solidFill>
                <a:latin typeface="Montserrat SemiBold"/>
                <a:ea typeface="Montserrat SemiBold"/>
                <a:cs typeface="Montserrat SemiBold"/>
                <a:sym typeface="Montserrat SemiBold"/>
              </a:rPr>
              <a:t>Insecured!</a:t>
            </a:r>
            <a:endParaRPr sz="4800">
              <a:solidFill>
                <a:srgbClr val="3FAD54"/>
              </a:solidFill>
              <a:latin typeface="Montserrat SemiBold"/>
              <a:ea typeface="Montserrat SemiBold"/>
              <a:cs typeface="Montserrat SemiBold"/>
              <a:sym typeface="Montserrat SemiBold"/>
            </a:endParaRPr>
          </a:p>
          <a:p>
            <a:pPr marL="0" lvl="0" indent="0" algn="l" rtl="0">
              <a:spcBef>
                <a:spcPts val="1600"/>
              </a:spcBef>
              <a:spcAft>
                <a:spcPts val="0"/>
              </a:spcAft>
              <a:buNone/>
            </a:pPr>
            <a:endParaRPr>
              <a:solidFill>
                <a:srgbClr val="3FAD54"/>
              </a:solidFill>
              <a:latin typeface="Montserrat SemiBold"/>
              <a:ea typeface="Montserrat SemiBold"/>
              <a:cs typeface="Montserrat SemiBold"/>
              <a:sym typeface="Montserrat SemiBold"/>
            </a:endParaRPr>
          </a:p>
          <a:p>
            <a:pPr marL="0" lvl="0" indent="0" algn="l" rtl="0">
              <a:spcBef>
                <a:spcPts val="1600"/>
              </a:spcBef>
              <a:spcAft>
                <a:spcPts val="0"/>
              </a:spcAft>
              <a:buNone/>
            </a:pPr>
            <a:endParaRPr>
              <a:solidFill>
                <a:srgbClr val="3FAD54"/>
              </a:solidFill>
              <a:latin typeface="Montserrat SemiBold"/>
              <a:ea typeface="Montserrat SemiBold"/>
              <a:cs typeface="Montserrat SemiBold"/>
              <a:sym typeface="Montserrat SemiBold"/>
            </a:endParaRPr>
          </a:p>
          <a:p>
            <a:pPr marL="0" lvl="0" indent="0" algn="l" rtl="0">
              <a:spcBef>
                <a:spcPts val="1600"/>
              </a:spcBef>
              <a:spcAft>
                <a:spcPts val="0"/>
              </a:spcAft>
              <a:buNone/>
            </a:pPr>
            <a:endParaRPr>
              <a:solidFill>
                <a:srgbClr val="3FAD54"/>
              </a:solidFill>
              <a:latin typeface="Montserrat SemiBold"/>
              <a:ea typeface="Montserrat SemiBold"/>
              <a:cs typeface="Montserrat SemiBold"/>
              <a:sym typeface="Montserrat SemiBold"/>
            </a:endParaRPr>
          </a:p>
          <a:p>
            <a:pPr marL="0" lvl="0" indent="0" algn="l" rtl="0">
              <a:spcBef>
                <a:spcPts val="1600"/>
              </a:spcBef>
              <a:spcAft>
                <a:spcPts val="0"/>
              </a:spcAft>
              <a:buNone/>
            </a:pPr>
            <a:endParaRPr>
              <a:solidFill>
                <a:srgbClr val="3FAD54"/>
              </a:solidFill>
              <a:latin typeface="Montserrat SemiBold"/>
              <a:ea typeface="Montserrat SemiBold"/>
              <a:cs typeface="Montserrat SemiBold"/>
              <a:sym typeface="Montserrat SemiBold"/>
            </a:endParaRPr>
          </a:p>
          <a:p>
            <a:pPr marL="0" lvl="0" indent="0" algn="l" rtl="0">
              <a:spcBef>
                <a:spcPts val="1600"/>
              </a:spcBef>
              <a:spcAft>
                <a:spcPts val="1600"/>
              </a:spcAft>
              <a:buNone/>
            </a:pPr>
            <a:endParaRPr>
              <a:solidFill>
                <a:srgbClr val="3FAD54"/>
              </a:solidFill>
              <a:latin typeface="Montserrat SemiBold"/>
              <a:ea typeface="Montserrat SemiBold"/>
              <a:cs typeface="Montserrat SemiBold"/>
              <a:sym typeface="Montserrat SemiBold"/>
            </a:endParaRPr>
          </a:p>
        </p:txBody>
      </p:sp>
      <p:sp>
        <p:nvSpPr>
          <p:cNvPr id="187" name="Google Shape;187;p2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IDEA EVALUATION</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88" name="Google Shape;188;p2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pic>
        <p:nvPicPr>
          <p:cNvPr id="189" name="Google Shape;189;p26"/>
          <p:cNvPicPr preferRelativeResize="0"/>
          <p:nvPr/>
        </p:nvPicPr>
        <p:blipFill rotWithShape="1">
          <a:blip r:embed="rId3">
            <a:alphaModFix/>
          </a:blip>
          <a:srcRect b="78467"/>
          <a:stretch/>
        </p:blipFill>
        <p:spPr>
          <a:xfrm>
            <a:off x="0" y="3838848"/>
            <a:ext cx="9088301" cy="1304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7"/>
          <p:cNvPicPr preferRelativeResize="0"/>
          <p:nvPr/>
        </p:nvPicPr>
        <p:blipFill rotWithShape="1">
          <a:blip r:embed="rId3">
            <a:alphaModFix/>
          </a:blip>
          <a:srcRect t="15862" r="24167" b="11107"/>
          <a:stretch/>
        </p:blipFill>
        <p:spPr>
          <a:xfrm>
            <a:off x="7150750" y="1387076"/>
            <a:ext cx="1993251" cy="3756427"/>
          </a:xfrm>
          <a:prstGeom prst="rect">
            <a:avLst/>
          </a:prstGeom>
          <a:noFill/>
          <a:ln>
            <a:noFill/>
          </a:ln>
        </p:spPr>
      </p:pic>
      <p:pic>
        <p:nvPicPr>
          <p:cNvPr id="195" name="Google Shape;195;p27"/>
          <p:cNvPicPr preferRelativeResize="0"/>
          <p:nvPr/>
        </p:nvPicPr>
        <p:blipFill>
          <a:blip r:embed="rId4">
            <a:alphaModFix/>
          </a:blip>
          <a:stretch>
            <a:fillRect/>
          </a:stretch>
        </p:blipFill>
        <p:spPr>
          <a:xfrm>
            <a:off x="1591375" y="2682263"/>
            <a:ext cx="4275600" cy="514075"/>
          </a:xfrm>
          <a:prstGeom prst="rect">
            <a:avLst/>
          </a:prstGeom>
          <a:noFill/>
          <a:ln>
            <a:noFill/>
          </a:ln>
        </p:spPr>
      </p:pic>
      <p:sp>
        <p:nvSpPr>
          <p:cNvPr id="196" name="Google Shape;196;p27"/>
          <p:cNvSpPr txBox="1">
            <a:spLocks noGrp="1"/>
          </p:cNvSpPr>
          <p:nvPr>
            <p:ph type="title"/>
          </p:nvPr>
        </p:nvSpPr>
        <p:spPr>
          <a:xfrm>
            <a:off x="311700" y="233150"/>
            <a:ext cx="85206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CONFIDENTIAL PAYMENT HIDING TRANSACTION VALUES AND ORIGINS</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197" name="Google Shape;197;p27"/>
          <p:cNvCxnSpPr/>
          <p:nvPr/>
        </p:nvCxnSpPr>
        <p:spPr>
          <a:xfrm>
            <a:off x="334150" y="1387080"/>
            <a:ext cx="8565300" cy="0"/>
          </a:xfrm>
          <a:prstGeom prst="straightConnector1">
            <a:avLst/>
          </a:prstGeom>
          <a:noFill/>
          <a:ln w="19050" cap="flat" cmpd="sng">
            <a:solidFill>
              <a:srgbClr val="3FAD54"/>
            </a:solidFill>
            <a:prstDash val="solid"/>
            <a:round/>
            <a:headEnd type="none" w="med" len="med"/>
            <a:tailEnd type="none" w="med" len="med"/>
          </a:ln>
        </p:spPr>
      </p:cxnSp>
      <p:sp>
        <p:nvSpPr>
          <p:cNvPr id="198" name="Google Shape;198;p27"/>
          <p:cNvSpPr/>
          <p:nvPr/>
        </p:nvSpPr>
        <p:spPr>
          <a:xfrm>
            <a:off x="6938750" y="1387076"/>
            <a:ext cx="212100" cy="3756300"/>
          </a:xfrm>
          <a:prstGeom prst="rect">
            <a:avLst/>
          </a:prstGeom>
          <a:solidFill>
            <a:srgbClr val="3F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br>
              <a:rPr lang="en">
                <a:solidFill>
                  <a:srgbClr val="333333"/>
                </a:solidFill>
                <a:latin typeface="Montserrat"/>
                <a:ea typeface="Montserrat"/>
                <a:cs typeface="Montserrat"/>
                <a:sym typeface="Montserrat"/>
              </a:rPr>
            </a:br>
            <a:r>
              <a:rPr lang="en">
                <a:solidFill>
                  <a:srgbClr val="333333"/>
                </a:solidFill>
                <a:latin typeface="Montserrat"/>
                <a:ea typeface="Montserrat"/>
                <a:cs typeface="Montserrat"/>
                <a:sym typeface="Montserrat"/>
              </a:rPr>
              <a:t>Each transaction will be comprised of corresponding </a:t>
            </a:r>
            <a:r>
              <a:rPr lang="en" b="1">
                <a:solidFill>
                  <a:srgbClr val="333333"/>
                </a:solidFill>
                <a:latin typeface="Montserrat"/>
                <a:ea typeface="Montserrat"/>
                <a:cs typeface="Montserrat"/>
                <a:sym typeface="Montserrat"/>
              </a:rPr>
              <a:t>spend descriptions</a:t>
            </a:r>
            <a:r>
              <a:rPr lang="en">
                <a:solidFill>
                  <a:srgbClr val="333333"/>
                </a:solidFill>
                <a:latin typeface="Montserrat"/>
                <a:ea typeface="Montserrat"/>
                <a:cs typeface="Montserrat"/>
                <a:sym typeface="Montserrat"/>
              </a:rPr>
              <a:t>, </a:t>
            </a:r>
            <a:r>
              <a:rPr lang="en" b="1">
                <a:solidFill>
                  <a:srgbClr val="333333"/>
                </a:solidFill>
                <a:latin typeface="Montserrat"/>
                <a:ea typeface="Montserrat"/>
                <a:cs typeface="Montserrat"/>
                <a:sym typeface="Montserrat"/>
              </a:rPr>
              <a:t>output descriptions</a:t>
            </a:r>
            <a:r>
              <a:rPr lang="en">
                <a:solidFill>
                  <a:srgbClr val="333333"/>
                </a:solidFill>
                <a:latin typeface="Montserrat"/>
                <a:ea typeface="Montserrat"/>
                <a:cs typeface="Montserrat"/>
                <a:sym typeface="Montserrat"/>
              </a:rPr>
              <a:t> and the </a:t>
            </a:r>
            <a:r>
              <a:rPr lang="en" b="1">
                <a:solidFill>
                  <a:srgbClr val="333333"/>
                </a:solidFill>
                <a:latin typeface="Montserrat"/>
                <a:ea typeface="Montserrat"/>
                <a:cs typeface="Montserrat"/>
                <a:sym typeface="Montserrat"/>
              </a:rPr>
              <a:t>transaction balance proof.</a:t>
            </a:r>
            <a:br>
              <a:rPr lang="en">
                <a:solidFill>
                  <a:srgbClr val="333333"/>
                </a:solidFill>
                <a:latin typeface="Montserrat"/>
                <a:ea typeface="Montserrat"/>
                <a:cs typeface="Montserrat"/>
                <a:sym typeface="Montserrat"/>
              </a:rPr>
            </a:br>
            <a:endParaRPr>
              <a:solidFill>
                <a:srgbClr val="333333"/>
              </a:solidFill>
              <a:latin typeface="Montserrat"/>
              <a:ea typeface="Montserrat"/>
              <a:cs typeface="Montserrat"/>
              <a:sym typeface="Montserrat"/>
            </a:endParaRPr>
          </a:p>
        </p:txBody>
      </p:sp>
      <p:pic>
        <p:nvPicPr>
          <p:cNvPr id="204" name="Google Shape;204;p28"/>
          <p:cNvPicPr preferRelativeResize="0"/>
          <p:nvPr/>
        </p:nvPicPr>
        <p:blipFill>
          <a:blip r:embed="rId3">
            <a:alphaModFix/>
          </a:blip>
          <a:stretch>
            <a:fillRect/>
          </a:stretch>
        </p:blipFill>
        <p:spPr>
          <a:xfrm>
            <a:off x="347288" y="2365383"/>
            <a:ext cx="8449426" cy="2129042"/>
          </a:xfrm>
          <a:prstGeom prst="rect">
            <a:avLst/>
          </a:prstGeom>
          <a:noFill/>
          <a:ln>
            <a:noFill/>
          </a:ln>
        </p:spPr>
      </p:pic>
      <p:sp>
        <p:nvSpPr>
          <p:cNvPr id="205" name="Google Shape;205;p28"/>
          <p:cNvSpPr txBox="1">
            <a:spLocks noGrp="1"/>
          </p:cNvSpPr>
          <p:nvPr>
            <p:ph type="title"/>
          </p:nvPr>
        </p:nvSpPr>
        <p:spPr>
          <a:xfrm>
            <a:off x="311700" y="233150"/>
            <a:ext cx="85206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CONFIDENTIAL PAYMENT HIDING TRANSACTION VALUES AND ORIGINS</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206" name="Google Shape;206;p28"/>
          <p:cNvCxnSpPr/>
          <p:nvPr/>
        </p:nvCxnSpPr>
        <p:spPr>
          <a:xfrm>
            <a:off x="334150" y="1387080"/>
            <a:ext cx="8565300" cy="0"/>
          </a:xfrm>
          <a:prstGeom prst="straightConnector1">
            <a:avLst/>
          </a:prstGeom>
          <a:noFill/>
          <a:ln w="19050" cap="flat" cmpd="sng">
            <a:solidFill>
              <a:srgbClr val="3FAD54"/>
            </a:solidFill>
            <a:prstDash val="solid"/>
            <a:round/>
            <a:headEnd type="none" w="med" len="med"/>
            <a:tailEnd type="none" w="med" len="med"/>
          </a:ln>
        </p:spPr>
      </p:cxnSp>
      <p:pic>
        <p:nvPicPr>
          <p:cNvPr id="207" name="Google Shape;207;p28"/>
          <p:cNvPicPr preferRelativeResize="0"/>
          <p:nvPr/>
        </p:nvPicPr>
        <p:blipFill>
          <a:blip r:embed="rId4">
            <a:alphaModFix amt="40000"/>
          </a:blip>
          <a:stretch>
            <a:fillRect/>
          </a:stretch>
        </p:blipFill>
        <p:spPr>
          <a:xfrm rot="5400000">
            <a:off x="4000500" y="0"/>
            <a:ext cx="5143501" cy="51435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br>
              <a:rPr lang="en"/>
            </a:br>
            <a:br>
              <a:rPr lang="en"/>
            </a:br>
            <a:endParaRPr/>
          </a:p>
        </p:txBody>
      </p:sp>
      <p:pic>
        <p:nvPicPr>
          <p:cNvPr id="213" name="Google Shape;213;p29"/>
          <p:cNvPicPr preferRelativeResize="0"/>
          <p:nvPr/>
        </p:nvPicPr>
        <p:blipFill>
          <a:blip r:embed="rId3">
            <a:alphaModFix/>
          </a:blip>
          <a:stretch>
            <a:fillRect/>
          </a:stretch>
        </p:blipFill>
        <p:spPr>
          <a:xfrm>
            <a:off x="311700" y="1850345"/>
            <a:ext cx="8520600" cy="1687255"/>
          </a:xfrm>
          <a:prstGeom prst="rect">
            <a:avLst/>
          </a:prstGeom>
          <a:noFill/>
          <a:ln>
            <a:noFill/>
          </a:ln>
        </p:spPr>
      </p:pic>
      <p:sp>
        <p:nvSpPr>
          <p:cNvPr id="214" name="Google Shape;214;p29"/>
          <p:cNvSpPr txBox="1">
            <a:spLocks noGrp="1"/>
          </p:cNvSpPr>
          <p:nvPr>
            <p:ph type="title"/>
          </p:nvPr>
        </p:nvSpPr>
        <p:spPr>
          <a:xfrm>
            <a:off x="311700" y="233150"/>
            <a:ext cx="85206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CONFIDENTIAL PAYMENT HIDING TRANSACTION VALUES AND ORIGINS</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215" name="Google Shape;215;p29"/>
          <p:cNvCxnSpPr/>
          <p:nvPr/>
        </p:nvCxnSpPr>
        <p:spPr>
          <a:xfrm>
            <a:off x="334150" y="1387080"/>
            <a:ext cx="8565300" cy="0"/>
          </a:xfrm>
          <a:prstGeom prst="straightConnector1">
            <a:avLst/>
          </a:prstGeom>
          <a:noFill/>
          <a:ln w="19050" cap="flat" cmpd="sng">
            <a:solidFill>
              <a:srgbClr val="3FAD54"/>
            </a:solidFill>
            <a:prstDash val="solid"/>
            <a:round/>
            <a:headEnd type="none" w="med" len="med"/>
            <a:tailEnd type="none" w="med" len="med"/>
          </a:ln>
        </p:spPr>
      </p:cxnSp>
      <p:pic>
        <p:nvPicPr>
          <p:cNvPr id="216" name="Google Shape;216;p29"/>
          <p:cNvPicPr preferRelativeResize="0"/>
          <p:nvPr/>
        </p:nvPicPr>
        <p:blipFill>
          <a:blip r:embed="rId4">
            <a:alphaModFix amt="40000"/>
          </a:blip>
          <a:stretch>
            <a:fillRect/>
          </a:stretch>
        </p:blipFill>
        <p:spPr>
          <a:xfrm rot="5400000">
            <a:off x="4000500" y="0"/>
            <a:ext cx="5143501"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mt="40000"/>
          </a:blip>
          <a:stretch>
            <a:fillRect/>
          </a:stretch>
        </p:blipFill>
        <p:spPr>
          <a:xfrm rot="5400000">
            <a:off x="4000500" y="0"/>
            <a:ext cx="5143501" cy="5143501"/>
          </a:xfrm>
          <a:prstGeom prst="rect">
            <a:avLst/>
          </a:prstGeom>
          <a:noFill/>
          <a:ln>
            <a:noFill/>
          </a:ln>
        </p:spPr>
      </p:pic>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Coins As Double-blinded Commitments</a:t>
            </a:r>
            <a:br>
              <a:rPr lang="en-US" dirty="0">
                <a:latin typeface="Montserrat SemiBold"/>
                <a:ea typeface="Montserrat SemiBold"/>
                <a:cs typeface="Montserrat SemiBold"/>
                <a:sym typeface="Montserrat SemiBold"/>
              </a:rPr>
            </a:b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pic>
        <p:nvPicPr>
          <p:cNvPr id="8" name="Picture 7">
            <a:extLst>
              <a:ext uri="{FF2B5EF4-FFF2-40B4-BE49-F238E27FC236}">
                <a16:creationId xmlns:a16="http://schemas.microsoft.com/office/drawing/2014/main" id="{9E5E790C-0382-468C-BC39-0D6376EC6E00}"/>
              </a:ext>
            </a:extLst>
          </p:cNvPr>
          <p:cNvPicPr>
            <a:picLocks noChangeAspect="1"/>
          </p:cNvPicPr>
          <p:nvPr/>
        </p:nvPicPr>
        <p:blipFill>
          <a:blip r:embed="rId4"/>
          <a:stretch>
            <a:fillRect/>
          </a:stretch>
        </p:blipFill>
        <p:spPr>
          <a:xfrm>
            <a:off x="2159931" y="1868250"/>
            <a:ext cx="4824137" cy="506816"/>
          </a:xfrm>
          <a:prstGeom prst="rect">
            <a:avLst/>
          </a:prstGeom>
        </p:spPr>
      </p:pic>
      <p:sp>
        <p:nvSpPr>
          <p:cNvPr id="9" name="TextBox 8">
            <a:extLst>
              <a:ext uri="{FF2B5EF4-FFF2-40B4-BE49-F238E27FC236}">
                <a16:creationId xmlns:a16="http://schemas.microsoft.com/office/drawing/2014/main" id="{22C551AE-147A-4437-9A0C-88BE489CD3DF}"/>
              </a:ext>
            </a:extLst>
          </p:cNvPr>
          <p:cNvSpPr txBox="1"/>
          <p:nvPr/>
        </p:nvSpPr>
        <p:spPr>
          <a:xfrm>
            <a:off x="311700" y="1227133"/>
            <a:ext cx="8732065" cy="400110"/>
          </a:xfrm>
          <a:prstGeom prst="rect">
            <a:avLst/>
          </a:prstGeom>
          <a:noFill/>
        </p:spPr>
        <p:txBody>
          <a:bodyPr wrap="square" rtlCol="0">
            <a:spAutoFit/>
          </a:bodyPr>
          <a:lstStyle/>
          <a:p>
            <a:r>
              <a:rPr lang="en-US" sz="2000" dirty="0">
                <a:solidFill>
                  <a:schemeClr val="tx1"/>
                </a:solidFill>
                <a:latin typeface="Montserrat SemiBold"/>
              </a:rPr>
              <a:t>Coins are double blinded commitments:</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10E07DA-FE03-4B08-8935-364A13CDE54E}"/>
                  </a:ext>
                </a:extLst>
              </p:cNvPr>
              <p:cNvSpPr txBox="1"/>
              <p:nvPr/>
            </p:nvSpPr>
            <p:spPr>
              <a:xfrm>
                <a:off x="334151" y="2616073"/>
                <a:ext cx="8709614" cy="1938992"/>
              </a:xfrm>
              <a:prstGeom prst="rect">
                <a:avLst/>
              </a:prstGeom>
              <a:noFill/>
            </p:spPr>
            <p:txBody>
              <a:bodyPr wrap="square" rtlCol="0">
                <a:spAutoFit/>
              </a:bodyPr>
              <a:lstStyle/>
              <a:p>
                <a:pPr marL="285750" lvl="8" indent="-285750">
                  <a:buFont typeface="Arial" panose="020B0604020202020204" pitchFamily="34" charset="0"/>
                  <a:buChar char="•"/>
                </a:pPr>
                <a14:m>
                  <m:oMath xmlns:m="http://schemas.openxmlformats.org/officeDocument/2006/math">
                    <m:r>
                      <a:rPr lang="en-US" sz="2000" dirty="0">
                        <a:solidFill>
                          <a:srgbClr val="00B050"/>
                        </a:solidFill>
                        <a:latin typeface="Cambria Math" panose="02040503050406030204" pitchFamily="18" charset="0"/>
                      </a:rPr>
                      <m:t>𝑆</m:t>
                    </m:r>
                  </m:oMath>
                </a14:m>
                <a:r>
                  <a:rPr lang="en-US" sz="2000" dirty="0">
                    <a:solidFill>
                      <a:schemeClr val="tx1"/>
                    </a:solidFill>
                    <a:latin typeface="Montserrat SemiBold"/>
                  </a:rPr>
                  <a:t> is unique coin serial number which is revealed during </a:t>
                </a:r>
                <a:r>
                  <a:rPr lang="en-US" sz="2000" dirty="0">
                    <a:solidFill>
                      <a:srgbClr val="00B050"/>
                    </a:solidFill>
                    <a:latin typeface="Montserrat SemiBold"/>
                  </a:rPr>
                  <a:t>SPEND</a:t>
                </a:r>
                <a:endParaRPr lang="hy-AM" sz="2000" dirty="0">
                  <a:solidFill>
                    <a:srgbClr val="00B050"/>
                  </a:solidFill>
                  <a:latin typeface="Montserrat SemiBold"/>
                </a:endParaRPr>
              </a:p>
              <a:p>
                <a:pPr marL="285750" lvl="8" indent="-285750">
                  <a:buFont typeface="Arial" panose="020B0604020202020204" pitchFamily="34" charset="0"/>
                  <a:buChar char="•"/>
                </a:pPr>
                <a:endParaRPr lang="en-US" sz="2000" dirty="0">
                  <a:solidFill>
                    <a:srgbClr val="00B050"/>
                  </a:solidFill>
                  <a:latin typeface="Montserrat SemiBold"/>
                </a:endParaRPr>
              </a:p>
              <a:p>
                <a:pPr marL="285750" lvl="6" indent="-285750">
                  <a:buFont typeface="Arial" panose="020B0604020202020204" pitchFamily="34" charset="0"/>
                  <a:buChar char="•"/>
                </a:pPr>
                <a14:m>
                  <m:oMath xmlns:m="http://schemas.openxmlformats.org/officeDocument/2006/math">
                    <m:r>
                      <a:rPr lang="en-US" sz="2000" i="1" dirty="0">
                        <a:solidFill>
                          <a:srgbClr val="00B050"/>
                        </a:solidFill>
                        <a:latin typeface="Cambria Math" panose="02040503050406030204" pitchFamily="18" charset="0"/>
                      </a:rPr>
                      <m:t>𝑉</m:t>
                    </m:r>
                  </m:oMath>
                </a14:m>
                <a:r>
                  <a:rPr lang="en-US" sz="2000" dirty="0">
                    <a:solidFill>
                      <a:schemeClr val="tx1"/>
                    </a:solidFill>
                    <a:latin typeface="Montserrat SemiBold"/>
                  </a:rPr>
                  <a:t> is the coin hidden value (within a range </a:t>
                </a:r>
                <a:r>
                  <a:rPr lang="en-US" sz="2000" dirty="0">
                    <a:solidFill>
                      <a:srgbClr val="00B050"/>
                    </a:solidFill>
                    <a:latin typeface="Montserrat SemiBold"/>
                  </a:rPr>
                  <a:t>[</a:t>
                </a:r>
                <a14:m>
                  <m:oMath xmlns:m="http://schemas.openxmlformats.org/officeDocument/2006/math">
                    <m:r>
                      <a:rPr lang="en-US" sz="2000" i="1" dirty="0">
                        <a:solidFill>
                          <a:srgbClr val="00B050"/>
                        </a:solidFill>
                        <a:latin typeface="Cambria Math" panose="02040503050406030204" pitchFamily="18" charset="0"/>
                      </a:rPr>
                      <m:t>0, </m:t>
                    </m:r>
                    <m:sSup>
                      <m:sSupPr>
                        <m:ctrlPr>
                          <a:rPr lang="en-US" sz="2000" i="1" dirty="0">
                            <a:solidFill>
                              <a:srgbClr val="00B050"/>
                            </a:solidFill>
                            <a:latin typeface="Cambria Math" panose="02040503050406030204" pitchFamily="18" charset="0"/>
                          </a:rPr>
                        </m:ctrlPr>
                      </m:sSupPr>
                      <m:e>
                        <m:r>
                          <a:rPr lang="en-US" sz="2000" i="1" dirty="0">
                            <a:solidFill>
                              <a:srgbClr val="00B050"/>
                            </a:solidFill>
                            <a:latin typeface="Cambria Math" panose="02040503050406030204" pitchFamily="18" charset="0"/>
                          </a:rPr>
                          <m:t>2</m:t>
                        </m:r>
                      </m:e>
                      <m:sup>
                        <m:r>
                          <a:rPr lang="en-US" sz="2000" i="1" dirty="0">
                            <a:solidFill>
                              <a:srgbClr val="00B050"/>
                            </a:solidFill>
                            <a:latin typeface="Cambria Math" panose="02040503050406030204" pitchFamily="18" charset="0"/>
                          </a:rPr>
                          <m:t>64</m:t>
                        </m:r>
                      </m:sup>
                    </m:sSup>
                    <m:r>
                      <a:rPr lang="en-US" sz="2000" i="1" dirty="0">
                        <a:solidFill>
                          <a:srgbClr val="00B050"/>
                        </a:solidFill>
                        <a:latin typeface="Cambria Math" panose="02040503050406030204" pitchFamily="18" charset="0"/>
                      </a:rPr>
                      <m:t>−1</m:t>
                    </m:r>
                  </m:oMath>
                </a14:m>
                <a:r>
                  <a:rPr lang="en-US" sz="2000" dirty="0">
                    <a:solidFill>
                      <a:srgbClr val="00B050"/>
                    </a:solidFill>
                    <a:latin typeface="Montserrat SemiBold"/>
                  </a:rPr>
                  <a:t>)</a:t>
                </a:r>
                <a:r>
                  <a:rPr lang="en-US" sz="2000" dirty="0">
                    <a:solidFill>
                      <a:schemeClr val="tx1"/>
                    </a:solidFill>
                    <a:latin typeface="Montserrat SemiBold"/>
                  </a:rPr>
                  <a:t>)</a:t>
                </a:r>
                <a:endParaRPr lang="hy-AM" sz="2000" dirty="0">
                  <a:solidFill>
                    <a:schemeClr val="tx1"/>
                  </a:solidFill>
                  <a:latin typeface="Montserrat SemiBold"/>
                </a:endParaRPr>
              </a:p>
              <a:p>
                <a:pPr marL="285750" lvl="6" indent="-285750">
                  <a:buFont typeface="Arial" panose="020B0604020202020204" pitchFamily="34" charset="0"/>
                  <a:buChar char="•"/>
                </a:pPr>
                <a:endParaRPr lang="en-US" sz="2000" dirty="0">
                  <a:solidFill>
                    <a:schemeClr val="tx1"/>
                  </a:solidFill>
                  <a:latin typeface="Montserrat SemiBold"/>
                </a:endParaRPr>
              </a:p>
              <a:p>
                <a:pPr marL="285750" lvl="5" indent="-285750">
                  <a:buFont typeface="Arial" panose="020B0604020202020204" pitchFamily="34" charset="0"/>
                  <a:buChar char="•"/>
                </a:pPr>
                <a14:m>
                  <m:oMath xmlns:m="http://schemas.openxmlformats.org/officeDocument/2006/math">
                    <m:r>
                      <a:rPr lang="en-US" sz="2000" i="1" dirty="0">
                        <a:solidFill>
                          <a:srgbClr val="00B050"/>
                        </a:solidFill>
                        <a:latin typeface="Cambria Math" panose="02040503050406030204" pitchFamily="18" charset="0"/>
                      </a:rPr>
                      <m:t>𝑅</m:t>
                    </m:r>
                  </m:oMath>
                </a14:m>
                <a:r>
                  <a:rPr lang="en-US" sz="2000" dirty="0">
                    <a:solidFill>
                      <a:schemeClr val="tx1"/>
                    </a:solidFill>
                    <a:latin typeface="Montserrat SemiBold"/>
                  </a:rPr>
                  <a:t> is the random blinding factor. It prevents identification of the coin after </a:t>
                </a:r>
                <a:r>
                  <a:rPr lang="en-US" sz="2000" dirty="0">
                    <a:solidFill>
                      <a:srgbClr val="00B050"/>
                    </a:solidFill>
                    <a:latin typeface="Montserrat SemiBold"/>
                  </a:rPr>
                  <a:t>S</a:t>
                </a:r>
                <a:r>
                  <a:rPr lang="en-US" sz="2000" dirty="0">
                    <a:solidFill>
                      <a:schemeClr val="tx1"/>
                    </a:solidFill>
                    <a:latin typeface="Montserrat SemiBold"/>
                  </a:rPr>
                  <a:t> is revealed (as </a:t>
                </a:r>
                <a:r>
                  <a:rPr lang="en-US" sz="2000" dirty="0">
                    <a:solidFill>
                      <a:srgbClr val="00B050"/>
                    </a:solidFill>
                    <a:latin typeface="Montserrat SemiBold"/>
                  </a:rPr>
                  <a:t>V</a:t>
                </a:r>
                <a:r>
                  <a:rPr lang="en-US" sz="2000" dirty="0">
                    <a:solidFill>
                      <a:schemeClr val="tx1"/>
                    </a:solidFill>
                    <a:latin typeface="Montserrat SemiBold"/>
                  </a:rPr>
                  <a:t> can be easily brute forced) </a:t>
                </a:r>
              </a:p>
            </p:txBody>
          </p:sp>
        </mc:Choice>
        <mc:Fallback>
          <p:sp>
            <p:nvSpPr>
              <p:cNvPr id="10" name="TextBox 9">
                <a:extLst>
                  <a:ext uri="{FF2B5EF4-FFF2-40B4-BE49-F238E27FC236}">
                    <a16:creationId xmlns:a16="http://schemas.microsoft.com/office/drawing/2014/main" id="{910E07DA-FE03-4B08-8935-364A13CDE54E}"/>
                  </a:ext>
                </a:extLst>
              </p:cNvPr>
              <p:cNvSpPr txBox="1">
                <a:spLocks noRot="1" noChangeAspect="1" noMove="1" noResize="1" noEditPoints="1" noAdjustHandles="1" noChangeArrowheads="1" noChangeShapeType="1" noTextEdit="1"/>
              </p:cNvSpPr>
              <p:nvPr/>
            </p:nvSpPr>
            <p:spPr>
              <a:xfrm>
                <a:off x="334151" y="2616073"/>
                <a:ext cx="8709614" cy="1938992"/>
              </a:xfrm>
              <a:prstGeom prst="rect">
                <a:avLst/>
              </a:prstGeom>
              <a:blipFill>
                <a:blip r:embed="rId5"/>
                <a:stretch>
                  <a:fillRect l="-630" t="-1258" b="-5031"/>
                </a:stretch>
              </a:blipFill>
            </p:spPr>
            <p:txBody>
              <a:bodyPr/>
              <a:lstStyle/>
              <a:p>
                <a:r>
                  <a:rPr lang="en-US">
                    <a:noFill/>
                  </a:rPr>
                  <a:t> </a:t>
                </a:r>
              </a:p>
            </p:txBody>
          </p:sp>
        </mc:Fallback>
      </mc:AlternateContent>
    </p:spTree>
    <p:extLst>
      <p:ext uri="{BB962C8B-B14F-4D97-AF65-F5344CB8AC3E}">
        <p14:creationId xmlns:p14="http://schemas.microsoft.com/office/powerpoint/2010/main" val="1924729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p:nvPr/>
        </p:nvSpPr>
        <p:spPr>
          <a:xfrm>
            <a:off x="0" y="3808175"/>
            <a:ext cx="9144000" cy="1348500"/>
          </a:xfrm>
          <a:prstGeom prst="rect">
            <a:avLst/>
          </a:pr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txBox="1">
            <a:spLocks noGrp="1"/>
          </p:cNvSpPr>
          <p:nvPr>
            <p:ph type="body" idx="1"/>
          </p:nvPr>
        </p:nvSpPr>
        <p:spPr>
          <a:xfrm>
            <a:off x="155850" y="1645313"/>
            <a:ext cx="8832300" cy="629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333333"/>
                </a:solidFill>
                <a:latin typeface="Montserrat SemiBold"/>
                <a:ea typeface="Montserrat SemiBold"/>
                <a:cs typeface="Montserrat SemiBold"/>
                <a:sym typeface="Montserrat SemiBold"/>
              </a:rPr>
              <a:t>Σ-Protocol for One out of N Double-Blinded Commitments Opening to 0</a:t>
            </a:r>
            <a:endParaRPr>
              <a:solidFill>
                <a:srgbClr val="333333"/>
              </a:solidFill>
              <a:latin typeface="Montserrat SemiBold"/>
              <a:ea typeface="Montserrat SemiBold"/>
              <a:cs typeface="Montserrat SemiBold"/>
              <a:sym typeface="Montserrat SemiBold"/>
            </a:endParaRPr>
          </a:p>
        </p:txBody>
      </p:sp>
      <p:pic>
        <p:nvPicPr>
          <p:cNvPr id="223" name="Google Shape;223;p30"/>
          <p:cNvPicPr preferRelativeResize="0"/>
          <p:nvPr/>
        </p:nvPicPr>
        <p:blipFill>
          <a:blip r:embed="rId3">
            <a:alphaModFix/>
          </a:blip>
          <a:stretch>
            <a:fillRect/>
          </a:stretch>
        </p:blipFill>
        <p:spPr>
          <a:xfrm>
            <a:off x="437125" y="2533275"/>
            <a:ext cx="8395175" cy="330329"/>
          </a:xfrm>
          <a:prstGeom prst="rect">
            <a:avLst/>
          </a:prstGeom>
          <a:noFill/>
          <a:ln>
            <a:noFill/>
          </a:ln>
        </p:spPr>
      </p:pic>
      <p:sp>
        <p:nvSpPr>
          <p:cNvPr id="224" name="Google Shape;224;p30"/>
          <p:cNvSpPr txBox="1">
            <a:spLocks noGrp="1"/>
          </p:cNvSpPr>
          <p:nvPr>
            <p:ph type="title"/>
          </p:nvPr>
        </p:nvSpPr>
        <p:spPr>
          <a:xfrm>
            <a:off x="311700" y="233150"/>
            <a:ext cx="85206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CONFIDENTIAL PAYMENT HIDING TRANSACTION VALUES AND ORIGINS</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225" name="Google Shape;225;p30"/>
          <p:cNvCxnSpPr/>
          <p:nvPr/>
        </p:nvCxnSpPr>
        <p:spPr>
          <a:xfrm>
            <a:off x="334150" y="1387080"/>
            <a:ext cx="8565300" cy="0"/>
          </a:xfrm>
          <a:prstGeom prst="straightConnector1">
            <a:avLst/>
          </a:prstGeom>
          <a:noFill/>
          <a:ln w="19050" cap="flat" cmpd="sng">
            <a:solidFill>
              <a:srgbClr val="3FAD54"/>
            </a:solidFill>
            <a:prstDash val="solid"/>
            <a:round/>
            <a:headEnd type="none" w="med" len="med"/>
            <a:tailEnd type="none" w="med" len="med"/>
          </a:ln>
        </p:spPr>
      </p:cxnSp>
      <p:pic>
        <p:nvPicPr>
          <p:cNvPr id="226" name="Google Shape;226;p30"/>
          <p:cNvPicPr preferRelativeResize="0"/>
          <p:nvPr/>
        </p:nvPicPr>
        <p:blipFill rotWithShape="1">
          <a:blip r:embed="rId4">
            <a:alphaModFix/>
          </a:blip>
          <a:srcRect b="7774"/>
          <a:stretch/>
        </p:blipFill>
        <p:spPr>
          <a:xfrm>
            <a:off x="2762125" y="3808175"/>
            <a:ext cx="3619750" cy="13353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1"/>
          <p:cNvPicPr preferRelativeResize="0"/>
          <p:nvPr/>
        </p:nvPicPr>
        <p:blipFill>
          <a:blip r:embed="rId3">
            <a:alphaModFix/>
          </a:blip>
          <a:stretch>
            <a:fillRect/>
          </a:stretch>
        </p:blipFill>
        <p:spPr>
          <a:xfrm>
            <a:off x="333400" y="152400"/>
            <a:ext cx="7474811" cy="4838699"/>
          </a:xfrm>
          <a:prstGeom prst="rect">
            <a:avLst/>
          </a:prstGeom>
          <a:noFill/>
          <a:ln>
            <a:noFill/>
          </a:ln>
        </p:spPr>
      </p:pic>
      <p:sp>
        <p:nvSpPr>
          <p:cNvPr id="232" name="Google Shape;232;p31"/>
          <p:cNvSpPr/>
          <p:nvPr/>
        </p:nvSpPr>
        <p:spPr>
          <a:xfrm>
            <a:off x="1010325" y="2957500"/>
            <a:ext cx="1864500" cy="257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776975" y="4273650"/>
            <a:ext cx="2235600" cy="518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8175025" y="-11150"/>
            <a:ext cx="980100" cy="5143500"/>
          </a:xfrm>
          <a:prstGeom prst="rect">
            <a:avLst/>
          </a:prstGeom>
          <a:solidFill>
            <a:srgbClr val="3F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body" idx="1"/>
          </p:nvPr>
        </p:nvSpPr>
        <p:spPr>
          <a:xfrm>
            <a:off x="1269600" y="1883538"/>
            <a:ext cx="6604800" cy="777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333333"/>
                </a:solidFill>
                <a:latin typeface="Montserrat SemiBold"/>
                <a:ea typeface="Montserrat SemiBold"/>
                <a:cs typeface="Montserrat SemiBold"/>
                <a:sym typeface="Montserrat SemiBold"/>
              </a:rPr>
              <a:t>Balance Proof for Transactions with Multiple Spend and Output Transfers</a:t>
            </a:r>
            <a:endParaRPr>
              <a:solidFill>
                <a:srgbClr val="333333"/>
              </a:solidFill>
              <a:latin typeface="Montserrat SemiBold"/>
              <a:ea typeface="Montserrat SemiBold"/>
              <a:cs typeface="Montserrat SemiBold"/>
              <a:sym typeface="Montserrat SemiBold"/>
            </a:endParaRPr>
          </a:p>
        </p:txBody>
      </p:sp>
      <p:pic>
        <p:nvPicPr>
          <p:cNvPr id="240" name="Google Shape;240;p32"/>
          <p:cNvPicPr preferRelativeResize="0"/>
          <p:nvPr/>
        </p:nvPicPr>
        <p:blipFill>
          <a:blip r:embed="rId3">
            <a:alphaModFix/>
          </a:blip>
          <a:stretch>
            <a:fillRect/>
          </a:stretch>
        </p:blipFill>
        <p:spPr>
          <a:xfrm>
            <a:off x="311700" y="2801212"/>
            <a:ext cx="8520599" cy="1067113"/>
          </a:xfrm>
          <a:prstGeom prst="rect">
            <a:avLst/>
          </a:prstGeom>
          <a:noFill/>
          <a:ln>
            <a:noFill/>
          </a:ln>
        </p:spPr>
      </p:pic>
      <p:sp>
        <p:nvSpPr>
          <p:cNvPr id="241" name="Google Shape;241;p32"/>
          <p:cNvSpPr txBox="1">
            <a:spLocks noGrp="1"/>
          </p:cNvSpPr>
          <p:nvPr>
            <p:ph type="title"/>
          </p:nvPr>
        </p:nvSpPr>
        <p:spPr>
          <a:xfrm>
            <a:off x="311700" y="233150"/>
            <a:ext cx="85206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Montserrat SemiBold"/>
                <a:ea typeface="Montserrat SemiBold"/>
                <a:cs typeface="Montserrat SemiBold"/>
                <a:sym typeface="Montserrat SemiBold"/>
              </a:rPr>
              <a:t>CONFIDENTIAL PAYMENT HIDING TRANSACTION VALUES AND ORIGINS</a:t>
            </a:r>
            <a:endParaRPr>
              <a:latin typeface="Montserrat SemiBold"/>
              <a:ea typeface="Montserrat SemiBold"/>
              <a:cs typeface="Montserrat SemiBold"/>
              <a:sym typeface="Montserrat SemiBold"/>
            </a:endParaRPr>
          </a:p>
          <a:p>
            <a:pPr marL="0" lvl="0" indent="0" algn="ctr" rtl="0">
              <a:spcBef>
                <a:spcPts val="0"/>
              </a:spcBef>
              <a:spcAft>
                <a:spcPts val="0"/>
              </a:spcAft>
              <a:buNone/>
            </a:pPr>
            <a:endParaRPr>
              <a:latin typeface="Montserrat SemiBold"/>
              <a:ea typeface="Montserrat SemiBold"/>
              <a:cs typeface="Montserrat SemiBold"/>
              <a:sym typeface="Montserrat SemiBold"/>
            </a:endParaRPr>
          </a:p>
        </p:txBody>
      </p:sp>
      <p:cxnSp>
        <p:nvCxnSpPr>
          <p:cNvPr id="242" name="Google Shape;242;p32"/>
          <p:cNvCxnSpPr/>
          <p:nvPr/>
        </p:nvCxnSpPr>
        <p:spPr>
          <a:xfrm>
            <a:off x="334150" y="1387080"/>
            <a:ext cx="8565300" cy="0"/>
          </a:xfrm>
          <a:prstGeom prst="straightConnector1">
            <a:avLst/>
          </a:prstGeom>
          <a:noFill/>
          <a:ln w="19050" cap="flat" cmpd="sng">
            <a:solidFill>
              <a:srgbClr val="3FAD54"/>
            </a:solidFill>
            <a:prstDash val="solid"/>
            <a:round/>
            <a:headEnd type="none" w="med" len="med"/>
            <a:tailEnd type="none" w="med" len="med"/>
          </a:ln>
        </p:spPr>
      </p:cxnSp>
      <p:pic>
        <p:nvPicPr>
          <p:cNvPr id="243" name="Google Shape;243;p32"/>
          <p:cNvPicPr preferRelativeResize="0"/>
          <p:nvPr/>
        </p:nvPicPr>
        <p:blipFill>
          <a:blip r:embed="rId4">
            <a:alphaModFix amt="40000"/>
          </a:blip>
          <a:stretch>
            <a:fillRect/>
          </a:stretch>
        </p:blipFill>
        <p:spPr>
          <a:xfrm rot="5400000">
            <a:off x="4000500" y="0"/>
            <a:ext cx="5143501" cy="51435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3"/>
          <p:cNvPicPr preferRelativeResize="0"/>
          <p:nvPr/>
        </p:nvPicPr>
        <p:blipFill>
          <a:blip r:embed="rId3">
            <a:alphaModFix/>
          </a:blip>
          <a:stretch>
            <a:fillRect/>
          </a:stretch>
        </p:blipFill>
        <p:spPr>
          <a:xfrm>
            <a:off x="387950" y="152400"/>
            <a:ext cx="7614160" cy="4838699"/>
          </a:xfrm>
          <a:prstGeom prst="rect">
            <a:avLst/>
          </a:prstGeom>
          <a:noFill/>
          <a:ln>
            <a:noFill/>
          </a:ln>
        </p:spPr>
      </p:pic>
      <p:sp>
        <p:nvSpPr>
          <p:cNvPr id="249" name="Google Shape;249;p33"/>
          <p:cNvSpPr/>
          <p:nvPr/>
        </p:nvSpPr>
        <p:spPr>
          <a:xfrm>
            <a:off x="8175025" y="-11150"/>
            <a:ext cx="980100" cy="5143500"/>
          </a:xfrm>
          <a:prstGeom prst="rect">
            <a:avLst/>
          </a:prstGeom>
          <a:solidFill>
            <a:srgbClr val="3F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4"/>
          <p:cNvSpPr/>
          <p:nvPr/>
        </p:nvSpPr>
        <p:spPr>
          <a:xfrm>
            <a:off x="0" y="0"/>
            <a:ext cx="412200" cy="5143500"/>
          </a:xfrm>
          <a:prstGeom prst="rect">
            <a:avLst/>
          </a:prstGeom>
          <a:solidFill>
            <a:srgbClr val="3F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txBox="1">
            <a:spLocks noGrp="1"/>
          </p:cNvSpPr>
          <p:nvPr>
            <p:ph type="title" idx="4294967295"/>
          </p:nvPr>
        </p:nvSpPr>
        <p:spPr>
          <a:xfrm>
            <a:off x="924400" y="2140625"/>
            <a:ext cx="348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Montserrat SemiBold"/>
                <a:ea typeface="Montserrat SemiBold"/>
                <a:cs typeface="Montserrat SemiBold"/>
                <a:sym typeface="Montserrat SemiBold"/>
              </a:rPr>
              <a:t>Thank you</a:t>
            </a:r>
            <a:endParaRPr sz="4800">
              <a:latin typeface="Montserrat SemiBold"/>
              <a:ea typeface="Montserrat SemiBold"/>
              <a:cs typeface="Montserrat SemiBold"/>
              <a:sym typeface="Montserrat SemiBold"/>
            </a:endParaRPr>
          </a:p>
        </p:txBody>
      </p:sp>
      <p:cxnSp>
        <p:nvCxnSpPr>
          <p:cNvPr id="256" name="Google Shape;256;p34"/>
          <p:cNvCxnSpPr/>
          <p:nvPr/>
        </p:nvCxnSpPr>
        <p:spPr>
          <a:xfrm>
            <a:off x="1046950" y="2973750"/>
            <a:ext cx="3274500" cy="22200"/>
          </a:xfrm>
          <a:prstGeom prst="straightConnector1">
            <a:avLst/>
          </a:prstGeom>
          <a:noFill/>
          <a:ln w="38100" cap="flat" cmpd="sng">
            <a:solidFill>
              <a:srgbClr val="3FAD54"/>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mt="40000"/>
          </a:blip>
          <a:stretch>
            <a:fillRect/>
          </a:stretch>
        </p:blipFill>
        <p:spPr>
          <a:xfrm rot="5400000">
            <a:off x="3688799" y="1585624"/>
            <a:ext cx="5143501" cy="5143501"/>
          </a:xfrm>
          <a:prstGeom prst="rect">
            <a:avLst/>
          </a:prstGeom>
          <a:noFill/>
          <a:ln>
            <a:noFill/>
          </a:ln>
        </p:spPr>
      </p:pic>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Transactions Hiding the Values and Origins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pic>
        <p:nvPicPr>
          <p:cNvPr id="2" name="Picture 1">
            <a:extLst>
              <a:ext uri="{FF2B5EF4-FFF2-40B4-BE49-F238E27FC236}">
                <a16:creationId xmlns:a16="http://schemas.microsoft.com/office/drawing/2014/main" id="{C6FDCC83-8AD4-40AF-850F-1A15B9BABF76}"/>
              </a:ext>
            </a:extLst>
          </p:cNvPr>
          <p:cNvPicPr>
            <a:picLocks noChangeAspect="1"/>
          </p:cNvPicPr>
          <p:nvPr/>
        </p:nvPicPr>
        <p:blipFill>
          <a:blip r:embed="rId4"/>
          <a:stretch>
            <a:fillRect/>
          </a:stretch>
        </p:blipFill>
        <p:spPr>
          <a:xfrm>
            <a:off x="850528" y="2560584"/>
            <a:ext cx="5578221" cy="48175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BF80401-DCED-4F72-A664-E3BEEA325CD5}"/>
                  </a:ext>
                </a:extLst>
              </p:cNvPr>
              <p:cNvSpPr txBox="1"/>
              <p:nvPr/>
            </p:nvSpPr>
            <p:spPr>
              <a:xfrm>
                <a:off x="311700" y="1138452"/>
                <a:ext cx="8091376" cy="707886"/>
              </a:xfrm>
              <a:prstGeom prst="rect">
                <a:avLst/>
              </a:prstGeom>
              <a:noFill/>
            </p:spPr>
            <p:txBody>
              <a:bodyPr wrap="square" rtlCol="0">
                <a:spAutoFit/>
              </a:bodyPr>
              <a:lstStyle/>
              <a:p>
                <a:r>
                  <a:rPr lang="en-US" sz="2000" dirty="0">
                    <a:solidFill>
                      <a:schemeClr val="tx1"/>
                    </a:solidFill>
                    <a:latin typeface="Montserrat SemiBold"/>
                  </a:rPr>
                  <a:t>We assume each transaction can spend </a:t>
                </a:r>
                <a14:m>
                  <m:oMath xmlns:m="http://schemas.openxmlformats.org/officeDocument/2006/math">
                    <m:sSub>
                      <m:sSubPr>
                        <m:ctrlPr>
                          <a:rPr lang="en-US" sz="2000" i="1" dirty="0" smtClean="0">
                            <a:solidFill>
                              <a:srgbClr val="00B050"/>
                            </a:solidFill>
                            <a:latin typeface="Cambria Math" panose="02040503050406030204" pitchFamily="18" charset="0"/>
                          </a:rPr>
                        </m:ctrlPr>
                      </m:sSubPr>
                      <m:e>
                        <m:r>
                          <a:rPr lang="en-US" sz="2000" dirty="0">
                            <a:solidFill>
                              <a:srgbClr val="00B050"/>
                            </a:solidFill>
                            <a:latin typeface="Cambria Math" panose="02040503050406030204" pitchFamily="18" charset="0"/>
                          </a:rPr>
                          <m:t>𝑁</m:t>
                        </m:r>
                      </m:e>
                      <m:sub>
                        <m:r>
                          <a:rPr lang="en-US" sz="2000" dirty="0">
                            <a:solidFill>
                              <a:srgbClr val="00B050"/>
                            </a:solidFill>
                            <a:latin typeface="Cambria Math" panose="02040503050406030204" pitchFamily="18" charset="0"/>
                          </a:rPr>
                          <m:t>𝑜𝑙𝑑</m:t>
                        </m:r>
                      </m:sub>
                    </m:sSub>
                    <m:r>
                      <a:rPr lang="en-US" sz="2000" dirty="0">
                        <a:solidFill>
                          <a:srgbClr val="00B050"/>
                        </a:solidFill>
                        <a:latin typeface="Cambria Math" panose="02040503050406030204" pitchFamily="18" charset="0"/>
                      </a:rPr>
                      <m:t> </m:t>
                    </m:r>
                  </m:oMath>
                </a14:m>
                <a:r>
                  <a:rPr lang="en-US" sz="2000" dirty="0">
                    <a:solidFill>
                      <a:schemeClr val="tx1"/>
                    </a:solidFill>
                    <a:latin typeface="Montserrat SemiBold"/>
                  </a:rPr>
                  <a:t>coins and output </a:t>
                </a:r>
                <a14:m>
                  <m:oMath xmlns:m="http://schemas.openxmlformats.org/officeDocument/2006/math">
                    <m:sSub>
                      <m:sSubPr>
                        <m:ctrlPr>
                          <a:rPr lang="en-US" sz="2000" i="1" dirty="0" smtClean="0">
                            <a:solidFill>
                              <a:srgbClr val="00B050"/>
                            </a:solidFill>
                            <a:latin typeface="Cambria Math" panose="02040503050406030204" pitchFamily="18" charset="0"/>
                          </a:rPr>
                        </m:ctrlPr>
                      </m:sSubPr>
                      <m:e>
                        <m:r>
                          <a:rPr lang="en-US" sz="2000" dirty="0">
                            <a:solidFill>
                              <a:srgbClr val="00B050"/>
                            </a:solidFill>
                            <a:latin typeface="Cambria Math" panose="02040503050406030204" pitchFamily="18" charset="0"/>
                          </a:rPr>
                          <m:t>𝑁</m:t>
                        </m:r>
                      </m:e>
                      <m:sub>
                        <m:r>
                          <a:rPr lang="en-US" sz="2000" dirty="0">
                            <a:solidFill>
                              <a:srgbClr val="00B050"/>
                            </a:solidFill>
                            <a:latin typeface="Cambria Math" panose="02040503050406030204" pitchFamily="18" charset="0"/>
                          </a:rPr>
                          <m:t>𝑛𝑒𝑤</m:t>
                        </m:r>
                      </m:sub>
                    </m:sSub>
                    <m:r>
                      <a:rPr lang="en-US" sz="2000" dirty="0">
                        <a:solidFill>
                          <a:srgbClr val="00B050"/>
                        </a:solidFill>
                        <a:latin typeface="Cambria Math" panose="02040503050406030204" pitchFamily="18" charset="0"/>
                      </a:rPr>
                      <m:t> </m:t>
                    </m:r>
                  </m:oMath>
                </a14:m>
                <a:r>
                  <a:rPr lang="en-US" sz="2000" dirty="0">
                    <a:solidFill>
                      <a:schemeClr val="tx1"/>
                    </a:solidFill>
                    <a:latin typeface="Montserrat SemiBold"/>
                  </a:rPr>
                  <a:t>coins</a:t>
                </a:r>
              </a:p>
            </p:txBody>
          </p:sp>
        </mc:Choice>
        <mc:Fallback xmlns="">
          <p:sp>
            <p:nvSpPr>
              <p:cNvPr id="3" name="TextBox 2">
                <a:extLst>
                  <a:ext uri="{FF2B5EF4-FFF2-40B4-BE49-F238E27FC236}">
                    <a16:creationId xmlns:a16="http://schemas.microsoft.com/office/drawing/2014/main" id="{5BF80401-DCED-4F72-A664-E3BEEA325CD5}"/>
                  </a:ext>
                </a:extLst>
              </p:cNvPr>
              <p:cNvSpPr txBox="1">
                <a:spLocks noRot="1" noChangeAspect="1" noMove="1" noResize="1" noEditPoints="1" noAdjustHandles="1" noChangeArrowheads="1" noChangeShapeType="1" noTextEdit="1"/>
              </p:cNvSpPr>
              <p:nvPr/>
            </p:nvSpPr>
            <p:spPr>
              <a:xfrm>
                <a:off x="311700" y="1138452"/>
                <a:ext cx="8091376" cy="707886"/>
              </a:xfrm>
              <a:prstGeom prst="rect">
                <a:avLst/>
              </a:prstGeom>
              <a:blipFill>
                <a:blip r:embed="rId5"/>
                <a:stretch>
                  <a:fillRect l="-754" t="-4310" r="-904" b="-155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4913D9D-F52B-4A13-84A3-5976FCE3AC0C}"/>
                  </a:ext>
                </a:extLst>
              </p:cNvPr>
              <p:cNvSpPr txBox="1"/>
              <p:nvPr/>
            </p:nvSpPr>
            <p:spPr>
              <a:xfrm>
                <a:off x="538563" y="2216725"/>
                <a:ext cx="3150236" cy="400110"/>
              </a:xfrm>
              <a:prstGeom prst="rect">
                <a:avLst/>
              </a:prstGeom>
              <a:noFill/>
            </p:spPr>
            <p:txBody>
              <a:bodyPr wrap="square" rtlCol="0">
                <a:spAutoFit/>
              </a:bodyPr>
              <a:lstStyle/>
              <a:p>
                <a:r>
                  <a:rPr lang="en-US" sz="2000" dirty="0">
                    <a:solidFill>
                      <a:schemeClr val="tx1"/>
                    </a:solidFill>
                    <a:latin typeface="Montserrat SemiBold"/>
                  </a:rPr>
                  <a:t>1. </a:t>
                </a:r>
                <a14:m>
                  <m:oMath xmlns:m="http://schemas.openxmlformats.org/officeDocument/2006/math">
                    <m:sSub>
                      <m:sSubPr>
                        <m:ctrlPr>
                          <a:rPr lang="en-US" sz="2000" i="1" dirty="0" smtClean="0">
                            <a:solidFill>
                              <a:schemeClr val="tx1"/>
                            </a:solidFill>
                            <a:latin typeface="Cambria Math" panose="02040503050406030204" pitchFamily="18" charset="0"/>
                          </a:rPr>
                        </m:ctrlPr>
                      </m:sSubPr>
                      <m:e>
                        <m:r>
                          <a:rPr lang="en-US" sz="2000" i="1" dirty="0" smtClean="0">
                            <a:solidFill>
                              <a:schemeClr val="tx1"/>
                            </a:solidFill>
                            <a:latin typeface="Cambria Math" panose="02040503050406030204" pitchFamily="18" charset="0"/>
                          </a:rPr>
                          <m:t>𝑁</m:t>
                        </m:r>
                      </m:e>
                      <m:sub>
                        <m:r>
                          <a:rPr lang="en-US" sz="2000" i="1" dirty="0" smtClean="0">
                            <a:solidFill>
                              <a:schemeClr val="tx1"/>
                            </a:solidFill>
                            <a:latin typeface="Cambria Math" panose="02040503050406030204" pitchFamily="18" charset="0"/>
                          </a:rPr>
                          <m:t>𝑜𝑙𝑑</m:t>
                        </m:r>
                      </m:sub>
                    </m:sSub>
                    <m:r>
                      <a:rPr lang="en-US" sz="2000" i="1" dirty="0" smtClean="0">
                        <a:solidFill>
                          <a:schemeClr val="tx1"/>
                        </a:solidFill>
                        <a:latin typeface="Cambria Math" panose="02040503050406030204" pitchFamily="18" charset="0"/>
                      </a:rPr>
                      <m:t> </m:t>
                    </m:r>
                  </m:oMath>
                </a14:m>
                <a:r>
                  <a:rPr lang="en-US" sz="2000" dirty="0">
                    <a:solidFill>
                      <a:schemeClr val="tx1"/>
                    </a:solidFill>
                    <a:latin typeface="Montserrat SemiBold"/>
                  </a:rPr>
                  <a:t>Input Coins: </a:t>
                </a:r>
              </a:p>
            </p:txBody>
          </p:sp>
        </mc:Choice>
        <mc:Fallback>
          <p:sp>
            <p:nvSpPr>
              <p:cNvPr id="7" name="TextBox 6">
                <a:extLst>
                  <a:ext uri="{FF2B5EF4-FFF2-40B4-BE49-F238E27FC236}">
                    <a16:creationId xmlns:a16="http://schemas.microsoft.com/office/drawing/2014/main" id="{C4913D9D-F52B-4A13-84A3-5976FCE3AC0C}"/>
                  </a:ext>
                </a:extLst>
              </p:cNvPr>
              <p:cNvSpPr txBox="1">
                <a:spLocks noRot="1" noChangeAspect="1" noMove="1" noResize="1" noEditPoints="1" noAdjustHandles="1" noChangeArrowheads="1" noChangeShapeType="1" noTextEdit="1"/>
              </p:cNvSpPr>
              <p:nvPr/>
            </p:nvSpPr>
            <p:spPr>
              <a:xfrm>
                <a:off x="538563" y="2216725"/>
                <a:ext cx="3150236" cy="400110"/>
              </a:xfrm>
              <a:prstGeom prst="rect">
                <a:avLst/>
              </a:prstGeom>
              <a:blipFill>
                <a:blip r:embed="rId6"/>
                <a:stretch>
                  <a:fillRect l="-1934" t="-7692" b="-2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A9D6CEE-892A-4F24-8BF8-789B2CF2A8FF}"/>
                  </a:ext>
                </a:extLst>
              </p:cNvPr>
              <p:cNvSpPr txBox="1"/>
              <p:nvPr/>
            </p:nvSpPr>
            <p:spPr>
              <a:xfrm>
                <a:off x="538562" y="3342201"/>
                <a:ext cx="3050211" cy="400110"/>
              </a:xfrm>
              <a:prstGeom prst="rect">
                <a:avLst/>
              </a:prstGeom>
              <a:noFill/>
            </p:spPr>
            <p:txBody>
              <a:bodyPr wrap="square" rtlCol="0">
                <a:spAutoFit/>
              </a:bodyPr>
              <a:lstStyle/>
              <a:p>
                <a:r>
                  <a:rPr lang="en-US" sz="2000" dirty="0">
                    <a:solidFill>
                      <a:schemeClr val="tx1"/>
                    </a:solidFill>
                    <a:latin typeface="Montserrat SemiBold"/>
                  </a:rPr>
                  <a:t>2. </a:t>
                </a:r>
                <a14:m>
                  <m:oMath xmlns:m="http://schemas.openxmlformats.org/officeDocument/2006/math">
                    <m:r>
                      <a:rPr lang="en-US" sz="2000" i="1" dirty="0" smtClean="0">
                        <a:solidFill>
                          <a:schemeClr val="tx1"/>
                        </a:solidFill>
                        <a:latin typeface="Cambria Math" panose="02040503050406030204" pitchFamily="18" charset="0"/>
                      </a:rPr>
                      <m:t>𝑁</m:t>
                    </m:r>
                    <m:r>
                      <a:rPr lang="en-US" sz="2000" i="1" dirty="0" smtClean="0">
                        <a:solidFill>
                          <a:schemeClr val="tx1"/>
                        </a:solidFill>
                        <a:latin typeface="Cambria Math" panose="02040503050406030204" pitchFamily="18" charset="0"/>
                      </a:rPr>
                      <m:t>_</m:t>
                    </m:r>
                    <m:r>
                      <a:rPr lang="en-US" sz="2000" i="1" dirty="0" smtClean="0">
                        <a:solidFill>
                          <a:schemeClr val="tx1"/>
                        </a:solidFill>
                        <a:latin typeface="Cambria Math" panose="02040503050406030204" pitchFamily="18" charset="0"/>
                      </a:rPr>
                      <m:t>𝑛𝑒𝑤</m:t>
                    </m:r>
                  </m:oMath>
                </a14:m>
                <a:r>
                  <a:rPr lang="en-US" sz="2000" dirty="0">
                    <a:solidFill>
                      <a:schemeClr val="tx1"/>
                    </a:solidFill>
                    <a:latin typeface="Montserrat SemiBold"/>
                  </a:rPr>
                  <a:t> Output Coins: </a:t>
                </a:r>
              </a:p>
            </p:txBody>
          </p:sp>
        </mc:Choice>
        <mc:Fallback>
          <p:sp>
            <p:nvSpPr>
              <p:cNvPr id="8" name="TextBox 7">
                <a:extLst>
                  <a:ext uri="{FF2B5EF4-FFF2-40B4-BE49-F238E27FC236}">
                    <a16:creationId xmlns:a16="http://schemas.microsoft.com/office/drawing/2014/main" id="{1A9D6CEE-892A-4F24-8BF8-789B2CF2A8FF}"/>
                  </a:ext>
                </a:extLst>
              </p:cNvPr>
              <p:cNvSpPr txBox="1">
                <a:spLocks noRot="1" noChangeAspect="1" noMove="1" noResize="1" noEditPoints="1" noAdjustHandles="1" noChangeArrowheads="1" noChangeShapeType="1" noTextEdit="1"/>
              </p:cNvSpPr>
              <p:nvPr/>
            </p:nvSpPr>
            <p:spPr>
              <a:xfrm>
                <a:off x="538562" y="3342201"/>
                <a:ext cx="3050211" cy="400110"/>
              </a:xfrm>
              <a:prstGeom prst="rect">
                <a:avLst/>
              </a:prstGeom>
              <a:blipFill>
                <a:blip r:embed="rId7"/>
                <a:stretch>
                  <a:fillRect l="-1996" t="-6061" r="-3393" b="-2727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D429BFE-1086-4D7A-AB4E-281876F05186}"/>
              </a:ext>
            </a:extLst>
          </p:cNvPr>
          <p:cNvPicPr>
            <a:picLocks noChangeAspect="1"/>
          </p:cNvPicPr>
          <p:nvPr/>
        </p:nvPicPr>
        <p:blipFill>
          <a:blip r:embed="rId8"/>
          <a:stretch>
            <a:fillRect/>
          </a:stretch>
        </p:blipFill>
        <p:spPr>
          <a:xfrm>
            <a:off x="870192" y="3799942"/>
            <a:ext cx="6212111" cy="354979"/>
          </a:xfrm>
          <a:prstGeom prst="rect">
            <a:avLst/>
          </a:prstGeom>
        </p:spPr>
      </p:pic>
    </p:spTree>
    <p:extLst>
      <p:ext uri="{BB962C8B-B14F-4D97-AF65-F5344CB8AC3E}">
        <p14:creationId xmlns:p14="http://schemas.microsoft.com/office/powerpoint/2010/main" val="300103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mt="40000"/>
          </a:blip>
          <a:stretch>
            <a:fillRect/>
          </a:stretch>
        </p:blipFill>
        <p:spPr>
          <a:xfrm rot="5400000">
            <a:off x="4000500" y="0"/>
            <a:ext cx="5143501" cy="5143501"/>
          </a:xfrm>
          <a:prstGeom prst="rect">
            <a:avLst/>
          </a:prstGeom>
          <a:noFill/>
          <a:ln>
            <a:noFill/>
          </a:ln>
        </p:spPr>
      </p:pic>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Enabling Full Transactional Privacy</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10" name="TextBox 9">
            <a:extLst>
              <a:ext uri="{FF2B5EF4-FFF2-40B4-BE49-F238E27FC236}">
                <a16:creationId xmlns:a16="http://schemas.microsoft.com/office/drawing/2014/main" id="{FD8E9E11-34D3-4F0B-BC0B-11B39DA254A4}"/>
              </a:ext>
            </a:extLst>
          </p:cNvPr>
          <p:cNvSpPr txBox="1"/>
          <p:nvPr/>
        </p:nvSpPr>
        <p:spPr>
          <a:xfrm>
            <a:off x="334150" y="1212471"/>
            <a:ext cx="8091376" cy="400110"/>
          </a:xfrm>
          <a:prstGeom prst="rect">
            <a:avLst/>
          </a:prstGeom>
          <a:noFill/>
        </p:spPr>
        <p:txBody>
          <a:bodyPr wrap="square" rtlCol="0">
            <a:spAutoFit/>
          </a:bodyPr>
          <a:lstStyle/>
          <a:p>
            <a:r>
              <a:rPr lang="en-US" sz="2000" dirty="0">
                <a:solidFill>
                  <a:schemeClr val="tx1"/>
                </a:solidFill>
                <a:latin typeface="Montserrat SemiBold"/>
              </a:rPr>
              <a:t>Transaction owner should PROVE that</a:t>
            </a:r>
          </a:p>
        </p:txBody>
      </p:sp>
      <p:sp>
        <p:nvSpPr>
          <p:cNvPr id="11" name="TextBox 10">
            <a:extLst>
              <a:ext uri="{FF2B5EF4-FFF2-40B4-BE49-F238E27FC236}">
                <a16:creationId xmlns:a16="http://schemas.microsoft.com/office/drawing/2014/main" id="{04057E69-AFE1-4425-87E5-0A2ED8ECCCA5}"/>
              </a:ext>
            </a:extLst>
          </p:cNvPr>
          <p:cNvSpPr txBox="1"/>
          <p:nvPr/>
        </p:nvSpPr>
        <p:spPr>
          <a:xfrm>
            <a:off x="752693" y="1749334"/>
            <a:ext cx="8146757" cy="707886"/>
          </a:xfrm>
          <a:prstGeom prst="rect">
            <a:avLst/>
          </a:prstGeom>
          <a:noFill/>
        </p:spPr>
        <p:txBody>
          <a:bodyPr wrap="square" rtlCol="0">
            <a:spAutoFit/>
          </a:bodyPr>
          <a:lstStyle/>
          <a:p>
            <a:r>
              <a:rPr lang="en-US" sz="2000" dirty="0">
                <a:solidFill>
                  <a:schemeClr val="tx1"/>
                </a:solidFill>
                <a:latin typeface="Montserrat SemiBold"/>
              </a:rPr>
              <a:t>1. All Input Spends are valid  without revealing their origins (Via 1-out-of-N Proofs) </a:t>
            </a:r>
          </a:p>
        </p:txBody>
      </p:sp>
      <p:sp>
        <p:nvSpPr>
          <p:cNvPr id="12" name="TextBox 11">
            <a:extLst>
              <a:ext uri="{FF2B5EF4-FFF2-40B4-BE49-F238E27FC236}">
                <a16:creationId xmlns:a16="http://schemas.microsoft.com/office/drawing/2014/main" id="{753E6347-6A6F-43DA-8E51-D04BDF895FC3}"/>
              </a:ext>
            </a:extLst>
          </p:cNvPr>
          <p:cNvSpPr txBox="1"/>
          <p:nvPr/>
        </p:nvSpPr>
        <p:spPr>
          <a:xfrm>
            <a:off x="750382" y="3730974"/>
            <a:ext cx="7891677" cy="400110"/>
          </a:xfrm>
          <a:prstGeom prst="rect">
            <a:avLst/>
          </a:prstGeom>
          <a:noFill/>
        </p:spPr>
        <p:txBody>
          <a:bodyPr wrap="square" rtlCol="0">
            <a:spAutoFit/>
          </a:bodyPr>
          <a:lstStyle/>
          <a:p>
            <a:r>
              <a:rPr lang="en-US" sz="2000" dirty="0">
                <a:solidFill>
                  <a:schemeClr val="tx1"/>
                </a:solidFill>
                <a:latin typeface="Montserrat SemiBold"/>
              </a:rPr>
              <a:t>3. No Output Coin contains a negative value ( Bulletproofs) </a:t>
            </a:r>
          </a:p>
        </p:txBody>
      </p:sp>
      <p:sp>
        <p:nvSpPr>
          <p:cNvPr id="18" name="TextBox 17">
            <a:extLst>
              <a:ext uri="{FF2B5EF4-FFF2-40B4-BE49-F238E27FC236}">
                <a16:creationId xmlns:a16="http://schemas.microsoft.com/office/drawing/2014/main" id="{B7BF2FC8-6F20-45C9-8DCC-5128EB05903F}"/>
              </a:ext>
            </a:extLst>
          </p:cNvPr>
          <p:cNvSpPr txBox="1"/>
          <p:nvPr/>
        </p:nvSpPr>
        <p:spPr>
          <a:xfrm>
            <a:off x="750382" y="2586911"/>
            <a:ext cx="8081918" cy="707886"/>
          </a:xfrm>
          <a:prstGeom prst="rect">
            <a:avLst/>
          </a:prstGeom>
          <a:noFill/>
        </p:spPr>
        <p:txBody>
          <a:bodyPr wrap="square" rtlCol="0">
            <a:spAutoFit/>
          </a:bodyPr>
          <a:lstStyle/>
          <a:p>
            <a:r>
              <a:rPr lang="en-US" sz="2000" dirty="0">
                <a:solidFill>
                  <a:schemeClr val="tx1"/>
                </a:solidFill>
                <a:latin typeface="Montserrat SemiBold"/>
              </a:rPr>
              <a:t>2. Balance is preserved without revealing any input or output coin value   </a:t>
            </a:r>
          </a:p>
        </p:txBody>
      </p:sp>
      <p:grpSp>
        <p:nvGrpSpPr>
          <p:cNvPr id="5" name="Group 4">
            <a:extLst>
              <a:ext uri="{FF2B5EF4-FFF2-40B4-BE49-F238E27FC236}">
                <a16:creationId xmlns:a16="http://schemas.microsoft.com/office/drawing/2014/main" id="{1CA183C9-3B91-479E-8298-E013C4B32946}"/>
              </a:ext>
            </a:extLst>
          </p:cNvPr>
          <p:cNvGrpSpPr/>
          <p:nvPr/>
        </p:nvGrpSpPr>
        <p:grpSpPr>
          <a:xfrm>
            <a:off x="2499513" y="3069309"/>
            <a:ext cx="4583656" cy="598326"/>
            <a:chOff x="3954288" y="3270501"/>
            <a:chExt cx="4583656" cy="598326"/>
          </a:xfrm>
        </p:grpSpPr>
        <p:grpSp>
          <p:nvGrpSpPr>
            <p:cNvPr id="19" name="Group 18">
              <a:extLst>
                <a:ext uri="{FF2B5EF4-FFF2-40B4-BE49-F238E27FC236}">
                  <a16:creationId xmlns:a16="http://schemas.microsoft.com/office/drawing/2014/main" id="{626C9B1C-1AFB-417F-AA38-B889D449A443}"/>
                </a:ext>
              </a:extLst>
            </p:cNvPr>
            <p:cNvGrpSpPr/>
            <p:nvPr/>
          </p:nvGrpSpPr>
          <p:grpSpPr>
            <a:xfrm>
              <a:off x="4003911" y="3388420"/>
              <a:ext cx="4445096" cy="338751"/>
              <a:chOff x="1190408" y="4405313"/>
              <a:chExt cx="4445096" cy="338751"/>
            </a:xfrm>
          </p:grpSpPr>
          <p:pic>
            <p:nvPicPr>
              <p:cNvPr id="20" name="Picture 19">
                <a:extLst>
                  <a:ext uri="{FF2B5EF4-FFF2-40B4-BE49-F238E27FC236}">
                    <a16:creationId xmlns:a16="http://schemas.microsoft.com/office/drawing/2014/main" id="{5A0E1072-F6AD-48F0-830E-793C1E9CCA4A}"/>
                  </a:ext>
                </a:extLst>
              </p:cNvPr>
              <p:cNvPicPr>
                <a:picLocks noChangeAspect="1"/>
              </p:cNvPicPr>
              <p:nvPr/>
            </p:nvPicPr>
            <p:blipFill>
              <a:blip r:embed="rId4"/>
              <a:stretch>
                <a:fillRect/>
              </a:stretch>
            </p:blipFill>
            <p:spPr>
              <a:xfrm>
                <a:off x="1190408" y="4405313"/>
                <a:ext cx="2245235" cy="334694"/>
              </a:xfrm>
              <a:prstGeom prst="rect">
                <a:avLst/>
              </a:prstGeom>
            </p:spPr>
          </p:pic>
          <p:pic>
            <p:nvPicPr>
              <p:cNvPr id="21" name="Picture 20">
                <a:extLst>
                  <a:ext uri="{FF2B5EF4-FFF2-40B4-BE49-F238E27FC236}">
                    <a16:creationId xmlns:a16="http://schemas.microsoft.com/office/drawing/2014/main" id="{053B35BC-4702-4BCA-8920-5AF9BC547035}"/>
                  </a:ext>
                </a:extLst>
              </p:cNvPr>
              <p:cNvPicPr>
                <a:picLocks noChangeAspect="1"/>
              </p:cNvPicPr>
              <p:nvPr/>
            </p:nvPicPr>
            <p:blipFill>
              <a:blip r:embed="rId5"/>
              <a:stretch>
                <a:fillRect/>
              </a:stretch>
            </p:blipFill>
            <p:spPr>
              <a:xfrm>
                <a:off x="3473943" y="4409370"/>
                <a:ext cx="2161561" cy="334694"/>
              </a:xfrm>
              <a:prstGeom prst="rect">
                <a:avLst/>
              </a:prstGeom>
            </p:spPr>
          </p:pic>
        </p:grpSp>
        <p:sp>
          <p:nvSpPr>
            <p:cNvPr id="22" name="Rectangle 21">
              <a:extLst>
                <a:ext uri="{FF2B5EF4-FFF2-40B4-BE49-F238E27FC236}">
                  <a16:creationId xmlns:a16="http://schemas.microsoft.com/office/drawing/2014/main" id="{A04C171C-C793-432C-BE9C-DB286F1B3E30}"/>
                </a:ext>
              </a:extLst>
            </p:cNvPr>
            <p:cNvSpPr/>
            <p:nvPr/>
          </p:nvSpPr>
          <p:spPr>
            <a:xfrm>
              <a:off x="3954288" y="3270501"/>
              <a:ext cx="4583656" cy="59832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CD6DFC06-2B2C-4BF9-803F-F977F97618EB}"/>
              </a:ext>
            </a:extLst>
          </p:cNvPr>
          <p:cNvSpPr txBox="1"/>
          <p:nvPr/>
        </p:nvSpPr>
        <p:spPr>
          <a:xfrm>
            <a:off x="750381" y="4367206"/>
            <a:ext cx="7891677" cy="707886"/>
          </a:xfrm>
          <a:prstGeom prst="rect">
            <a:avLst/>
          </a:prstGeom>
          <a:noFill/>
        </p:spPr>
        <p:txBody>
          <a:bodyPr wrap="square" rtlCol="0">
            <a:spAutoFit/>
          </a:bodyPr>
          <a:lstStyle/>
          <a:p>
            <a:r>
              <a:rPr lang="en-US" sz="2000" dirty="0">
                <a:solidFill>
                  <a:srgbClr val="FF0000"/>
                </a:solidFill>
                <a:latin typeface="Montserrat SemiBold"/>
              </a:rPr>
              <a:t>4. Output Coins can be spent only by the intended recipients </a:t>
            </a:r>
          </a:p>
        </p:txBody>
      </p:sp>
    </p:spTree>
    <p:extLst>
      <p:ext uri="{BB962C8B-B14F-4D97-AF65-F5344CB8AC3E}">
        <p14:creationId xmlns:p14="http://schemas.microsoft.com/office/powerpoint/2010/main" val="14028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mt="40000"/>
          </a:blip>
          <a:stretch>
            <a:fillRect/>
          </a:stretch>
        </p:blipFill>
        <p:spPr>
          <a:xfrm rot="5400000">
            <a:off x="3666349" y="-1"/>
            <a:ext cx="5143501" cy="5143501"/>
          </a:xfrm>
          <a:prstGeom prst="rect">
            <a:avLst/>
          </a:prstGeom>
          <a:noFill/>
          <a:ln>
            <a:noFill/>
          </a:ln>
        </p:spPr>
      </p:pic>
      <p:sp>
        <p:nvSpPr>
          <p:cNvPr id="89" name="Google Shape;89;p16"/>
          <p:cNvSpPr txBox="1">
            <a:spLocks noGrp="1"/>
          </p:cNvSpPr>
          <p:nvPr>
            <p:ph type="title"/>
          </p:nvPr>
        </p:nvSpPr>
        <p:spPr>
          <a:xfrm>
            <a:off x="311700" y="2331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a:latin typeface="Montserrat SemiBold"/>
                <a:ea typeface="Montserrat SemiBold"/>
                <a:cs typeface="Montserrat SemiBold"/>
                <a:sym typeface="Montserrat SemiBold"/>
              </a:rPr>
              <a:t>Proof of Valid Spends via 1-out-of-N Proofs</a:t>
            </a:r>
            <a:endParaRPr dirty="0">
              <a:latin typeface="Montserrat SemiBold"/>
              <a:ea typeface="Montserrat SemiBold"/>
              <a:cs typeface="Montserrat SemiBold"/>
              <a:sym typeface="Montserrat SemiBold"/>
            </a:endParaRPr>
          </a:p>
          <a:p>
            <a:pPr marL="0" lvl="0" indent="0" algn="ctr" rtl="0">
              <a:spcBef>
                <a:spcPts val="0"/>
              </a:spcBef>
              <a:spcAft>
                <a:spcPts val="0"/>
              </a:spcAft>
              <a:buNone/>
            </a:pPr>
            <a:endParaRPr dirty="0">
              <a:latin typeface="Montserrat SemiBold"/>
              <a:ea typeface="Montserrat SemiBold"/>
              <a:cs typeface="Montserrat SemiBold"/>
              <a:sym typeface="Montserrat SemiBold"/>
            </a:endParaRPr>
          </a:p>
        </p:txBody>
      </p:sp>
      <p:cxnSp>
        <p:nvCxnSpPr>
          <p:cNvPr id="90" name="Google Shape;90;p16"/>
          <p:cNvCxnSpPr/>
          <p:nvPr/>
        </p:nvCxnSpPr>
        <p:spPr>
          <a:xfrm>
            <a:off x="334150" y="986125"/>
            <a:ext cx="8565300" cy="0"/>
          </a:xfrm>
          <a:prstGeom prst="straightConnector1">
            <a:avLst/>
          </a:prstGeom>
          <a:noFill/>
          <a:ln w="19050" cap="flat" cmpd="sng">
            <a:solidFill>
              <a:srgbClr val="3FAD54"/>
            </a:solidFill>
            <a:prstDash val="solid"/>
            <a:round/>
            <a:headEnd type="none" w="med" len="med"/>
            <a:tailEnd type="none" w="med" len="med"/>
          </a:ln>
        </p:spPr>
      </p:cxnSp>
      <p:sp>
        <p:nvSpPr>
          <p:cNvPr id="23" name="TextBox 22">
            <a:extLst>
              <a:ext uri="{FF2B5EF4-FFF2-40B4-BE49-F238E27FC236}">
                <a16:creationId xmlns:a16="http://schemas.microsoft.com/office/drawing/2014/main" id="{D2474649-9EA8-4FC2-A672-CA1987B7FC23}"/>
              </a:ext>
            </a:extLst>
          </p:cNvPr>
          <p:cNvSpPr txBox="1"/>
          <p:nvPr/>
        </p:nvSpPr>
        <p:spPr>
          <a:xfrm>
            <a:off x="311700" y="1208932"/>
            <a:ext cx="8091376" cy="400110"/>
          </a:xfrm>
          <a:prstGeom prst="rect">
            <a:avLst/>
          </a:prstGeom>
          <a:noFill/>
        </p:spPr>
        <p:txBody>
          <a:bodyPr wrap="square" rtlCol="0">
            <a:spAutoFit/>
          </a:bodyPr>
          <a:lstStyle/>
          <a:p>
            <a:r>
              <a:rPr lang="en-US" sz="2000" dirty="0">
                <a:solidFill>
                  <a:schemeClr val="tx1"/>
                </a:solidFill>
                <a:latin typeface="Montserrat SemiBold"/>
              </a:rPr>
              <a:t>Initial Set of All Coins is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851CA9-CB35-4DD2-A00C-D69ED8F13E2F}"/>
                  </a:ext>
                </a:extLst>
              </p:cNvPr>
              <p:cNvSpPr txBox="1"/>
              <p:nvPr/>
            </p:nvSpPr>
            <p:spPr>
              <a:xfrm>
                <a:off x="3392380" y="1186583"/>
                <a:ext cx="193001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rPr>
                        <m:t>(</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𝐶</m:t>
                          </m:r>
                        </m:e>
                        <m:sub>
                          <m:r>
                            <a:rPr lang="en-US" sz="2400" b="0" i="1" smtClean="0">
                              <a:solidFill>
                                <a:srgbClr val="00B050"/>
                              </a:solidFill>
                              <a:latin typeface="Cambria Math" panose="02040503050406030204" pitchFamily="18" charset="0"/>
                            </a:rPr>
                            <m:t>0</m:t>
                          </m:r>
                        </m:sub>
                      </m:sSub>
                      <m:r>
                        <a:rPr lang="en-US" sz="2400" b="0" i="1" smtClean="0">
                          <a:solidFill>
                            <a:srgbClr val="00B050"/>
                          </a:solidFill>
                          <a:latin typeface="Cambria Math" panose="02040503050406030204" pitchFamily="18" charset="0"/>
                        </a:rPr>
                        <m:t>, </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𝐶</m:t>
                          </m:r>
                        </m:e>
                        <m:sub>
                          <m:r>
                            <a:rPr lang="en-US" sz="2400" b="0" i="1" smtClean="0">
                              <a:solidFill>
                                <a:srgbClr val="00B050"/>
                              </a:solidFill>
                              <a:latin typeface="Cambria Math" panose="02040503050406030204" pitchFamily="18" charset="0"/>
                            </a:rPr>
                            <m:t>1</m:t>
                          </m:r>
                        </m:sub>
                      </m:sSub>
                      <m:r>
                        <a:rPr lang="en-US" sz="2400" b="0" i="1" smtClean="0">
                          <a:solidFill>
                            <a:srgbClr val="00B050"/>
                          </a:solidFill>
                          <a:latin typeface="Cambria Math" panose="02040503050406030204" pitchFamily="18" charset="0"/>
                        </a:rPr>
                        <m:t>,…, </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𝐶</m:t>
                          </m:r>
                        </m:e>
                        <m:sub>
                          <m:r>
                            <a:rPr lang="en-US" sz="2400" b="0" i="1" smtClean="0">
                              <a:solidFill>
                                <a:srgbClr val="00B050"/>
                              </a:solidFill>
                              <a:latin typeface="Cambria Math" panose="02040503050406030204" pitchFamily="18" charset="0"/>
                            </a:rPr>
                            <m:t>𝑁</m:t>
                          </m:r>
                        </m:sub>
                      </m:sSub>
                      <m:r>
                        <a:rPr lang="en-US" sz="2400" b="0" i="1" smtClean="0">
                          <a:solidFill>
                            <a:srgbClr val="00B050"/>
                          </a:solidFill>
                          <a:latin typeface="Cambria Math" panose="02040503050406030204" pitchFamily="18" charset="0"/>
                        </a:rPr>
                        <m:t>)</m:t>
                      </m:r>
                    </m:oMath>
                  </m:oMathPara>
                </a14:m>
                <a:endParaRPr lang="en-US" sz="2400" dirty="0">
                  <a:solidFill>
                    <a:srgbClr val="00B050"/>
                  </a:solidFill>
                </a:endParaRPr>
              </a:p>
            </p:txBody>
          </p:sp>
        </mc:Choice>
        <mc:Fallback xmlns="">
          <p:sp>
            <p:nvSpPr>
              <p:cNvPr id="6" name="TextBox 5">
                <a:extLst>
                  <a:ext uri="{FF2B5EF4-FFF2-40B4-BE49-F238E27FC236}">
                    <a16:creationId xmlns:a16="http://schemas.microsoft.com/office/drawing/2014/main" id="{69851CA9-CB35-4DD2-A00C-D69ED8F13E2F}"/>
                  </a:ext>
                </a:extLst>
              </p:cNvPr>
              <p:cNvSpPr txBox="1">
                <a:spLocks noRot="1" noChangeAspect="1" noMove="1" noResize="1" noEditPoints="1" noAdjustHandles="1" noChangeArrowheads="1" noChangeShapeType="1" noTextEdit="1"/>
              </p:cNvSpPr>
              <p:nvPr/>
            </p:nvSpPr>
            <p:spPr>
              <a:xfrm>
                <a:off x="3392380" y="1186583"/>
                <a:ext cx="1930016" cy="369332"/>
              </a:xfrm>
              <a:prstGeom prst="rect">
                <a:avLst/>
              </a:prstGeom>
              <a:blipFill>
                <a:blip r:embed="rId4"/>
                <a:stretch>
                  <a:fillRect l="-4732" r="-5047" b="-38333"/>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F722AFCA-0E6B-4314-BF12-67B1A3270F79}"/>
              </a:ext>
            </a:extLst>
          </p:cNvPr>
          <p:cNvSpPr txBox="1"/>
          <p:nvPr/>
        </p:nvSpPr>
        <p:spPr>
          <a:xfrm>
            <a:off x="5752799" y="4018875"/>
            <a:ext cx="65" cy="276999"/>
          </a:xfrm>
          <a:prstGeom prst="rect">
            <a:avLst/>
          </a:prstGeom>
          <a:solidFill>
            <a:schemeClr val="bg1"/>
          </a:solidFill>
        </p:spPr>
        <p:txBody>
          <a:bodyPr wrap="none" lIns="0" tIns="0" rIns="0" bIns="0" rtlCol="0">
            <a:spAutoFit/>
          </a:bodyPr>
          <a:lstStyle/>
          <a:p>
            <a:endParaRPr lang="en-US" sz="1800" dirty="0">
              <a:solidFill>
                <a:srgbClr val="00B050"/>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5A328F-E9E4-46BD-8F9D-87870C31DE6F}"/>
                  </a:ext>
                </a:extLst>
              </p:cNvPr>
              <p:cNvSpPr txBox="1"/>
              <p:nvPr/>
            </p:nvSpPr>
            <p:spPr>
              <a:xfrm>
                <a:off x="311700" y="1736191"/>
                <a:ext cx="8939876" cy="4093428"/>
              </a:xfrm>
              <a:prstGeom prst="rect">
                <a:avLst/>
              </a:prstGeom>
              <a:noFill/>
            </p:spPr>
            <p:txBody>
              <a:bodyPr wrap="square" rtlCol="0">
                <a:spAutoFit/>
              </a:bodyPr>
              <a:lstStyle/>
              <a:p>
                <a:r>
                  <a:rPr lang="en-US" sz="2000" dirty="0">
                    <a:solidFill>
                      <a:schemeClr val="tx1"/>
                    </a:solidFill>
                    <a:latin typeface="Montserrat SemiBold"/>
                  </a:rPr>
                  <a:t>For each input coin</a:t>
                </a:r>
              </a:p>
              <a:p>
                <a:endParaRPr lang="en-US" sz="2000" dirty="0">
                  <a:solidFill>
                    <a:schemeClr val="tx1"/>
                  </a:solidFill>
                  <a:latin typeface="Montserrat SemiBold"/>
                </a:endParaRPr>
              </a:p>
              <a:p>
                <a:pPr marL="342900" lvl="1" indent="-342900">
                  <a:buFont typeface="Arial" panose="020B0604020202020204" pitchFamily="34" charset="0"/>
                  <a:buChar char="•"/>
                </a:pPr>
                <a:r>
                  <a:rPr lang="en-US" sz="2000" dirty="0">
                    <a:solidFill>
                      <a:schemeClr val="tx1"/>
                    </a:solidFill>
                    <a:latin typeface="Montserrat SemiBold"/>
                  </a:rPr>
                  <a:t>Prover reveals the coin’s serial number </a:t>
                </a:r>
                <a14:m>
                  <m:oMath xmlns:m="http://schemas.openxmlformats.org/officeDocument/2006/math">
                    <m:r>
                      <a:rPr lang="en-US" sz="2000" i="1" dirty="0" smtClean="0">
                        <a:solidFill>
                          <a:schemeClr val="tx1"/>
                        </a:solidFill>
                        <a:latin typeface="Cambria Math" panose="02040503050406030204" pitchFamily="18" charset="0"/>
                      </a:rPr>
                      <m:t>𝑆</m:t>
                    </m:r>
                  </m:oMath>
                </a14:m>
                <a:r>
                  <a:rPr lang="en-US" sz="2000" dirty="0">
                    <a:solidFill>
                      <a:schemeClr val="tx1"/>
                    </a:solidFill>
                    <a:latin typeface="Montserrat SemiBold"/>
                  </a:rPr>
                  <a:t>.</a:t>
                </a:r>
                <a:br>
                  <a:rPr lang="en-US" sz="2000" dirty="0">
                    <a:solidFill>
                      <a:schemeClr val="tx1"/>
                    </a:solidFill>
                    <a:latin typeface="Montserrat SemiBold"/>
                  </a:rPr>
                </a:br>
                <a:endParaRPr lang="en-US" sz="2000" dirty="0">
                  <a:solidFill>
                    <a:schemeClr val="tx1"/>
                  </a:solidFill>
                  <a:latin typeface="Montserrat SemiBold"/>
                </a:endParaRPr>
              </a:p>
              <a:p>
                <a:pPr marL="342900" lvl="1" indent="-342900">
                  <a:buFont typeface="Arial" panose="020B0604020202020204" pitchFamily="34" charset="0"/>
                  <a:buChar char="•"/>
                </a:pPr>
                <a:r>
                  <a:rPr lang="en-US" sz="2000" dirty="0">
                    <a:solidFill>
                      <a:schemeClr val="tx1"/>
                    </a:solidFill>
                    <a:latin typeface="Montserrat SemiBold"/>
                  </a:rPr>
                  <a:t>Prover parses the initial set of all commitments </a:t>
                </a:r>
                <a14:m>
                  <m:oMath xmlns:m="http://schemas.openxmlformats.org/officeDocument/2006/math">
                    <m:r>
                      <a:rPr lang="en-US" sz="2000" i="1">
                        <a:solidFill>
                          <a:srgbClr val="00B050"/>
                        </a:solidFill>
                        <a:latin typeface="Cambria Math" panose="02040503050406030204" pitchFamily="18" charset="0"/>
                      </a:rPr>
                      <m:t>(</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𝐶</m:t>
                        </m:r>
                      </m:e>
                      <m:sub>
                        <m:r>
                          <a:rPr lang="en-US" sz="2000" i="1">
                            <a:solidFill>
                              <a:srgbClr val="00B050"/>
                            </a:solidFill>
                            <a:latin typeface="Cambria Math" panose="02040503050406030204" pitchFamily="18" charset="0"/>
                          </a:rPr>
                          <m:t>0</m:t>
                        </m:r>
                      </m:sub>
                    </m:sSub>
                    <m:r>
                      <a:rPr lang="en-US" sz="2000" i="1">
                        <a:solidFill>
                          <a:srgbClr val="00B050"/>
                        </a:solidFill>
                        <a:latin typeface="Cambria Math" panose="02040503050406030204" pitchFamily="18" charset="0"/>
                      </a:rPr>
                      <m:t>, </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𝐶</m:t>
                        </m:r>
                      </m:e>
                      <m:sub>
                        <m:r>
                          <a:rPr lang="en-US" sz="2000" i="1">
                            <a:solidFill>
                              <a:srgbClr val="00B050"/>
                            </a:solidFill>
                            <a:latin typeface="Cambria Math" panose="02040503050406030204" pitchFamily="18" charset="0"/>
                          </a:rPr>
                          <m:t>1</m:t>
                        </m:r>
                      </m:sub>
                    </m:sSub>
                    <m:r>
                      <a:rPr lang="en-US" sz="2000" i="1">
                        <a:solidFill>
                          <a:srgbClr val="00B050"/>
                        </a:solidFill>
                        <a:latin typeface="Cambria Math" panose="02040503050406030204" pitchFamily="18" charset="0"/>
                      </a:rPr>
                      <m:t>,…, </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𝐶</m:t>
                        </m:r>
                      </m:e>
                      <m:sub>
                        <m:r>
                          <a:rPr lang="en-US" sz="2000" i="1">
                            <a:solidFill>
                              <a:srgbClr val="00B050"/>
                            </a:solidFill>
                            <a:latin typeface="Cambria Math" panose="02040503050406030204" pitchFamily="18" charset="0"/>
                          </a:rPr>
                          <m:t>𝑁</m:t>
                        </m:r>
                      </m:sub>
                    </m:sSub>
                    <m:r>
                      <a:rPr lang="en-US" sz="2000" i="1">
                        <a:solidFill>
                          <a:srgbClr val="00B050"/>
                        </a:solidFill>
                        <a:latin typeface="Cambria Math" panose="02040503050406030204" pitchFamily="18" charset="0"/>
                      </a:rPr>
                      <m:t>)</m:t>
                    </m:r>
                  </m:oMath>
                </a14:m>
                <a:r>
                  <a:rPr lang="en-US" sz="2000" dirty="0">
                    <a:solidFill>
                      <a:srgbClr val="00B050"/>
                    </a:solidFill>
                  </a:rPr>
                  <a:t> </a:t>
                </a:r>
                <a:r>
                  <a:rPr lang="en-US" sz="2000" dirty="0">
                    <a:solidFill>
                      <a:schemeClr val="tx1"/>
                    </a:solidFill>
                    <a:latin typeface="Montserrat SemiBold"/>
                  </a:rPr>
                  <a:t>and computes </a:t>
                </a:r>
                <a14:m>
                  <m:oMath xmlns:m="http://schemas.openxmlformats.org/officeDocument/2006/math">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𝐶</m:t>
                        </m:r>
                      </m:e>
                      <m:sub>
                        <m:r>
                          <a:rPr lang="en-US" sz="2000" i="1">
                            <a:solidFill>
                              <a:srgbClr val="FF0000"/>
                            </a:solidFill>
                            <a:latin typeface="Cambria Math" panose="02040503050406030204" pitchFamily="18" charset="0"/>
                          </a:rPr>
                          <m:t>𝑖</m:t>
                        </m:r>
                      </m:sub>
                    </m:sSub>
                    <m:r>
                      <a:rPr lang="en-US" sz="2000" i="1">
                        <a:solidFill>
                          <a:srgbClr val="00B050"/>
                        </a:solidFill>
                        <a:latin typeface="Cambria Math" panose="02040503050406030204" pitchFamily="18" charset="0"/>
                      </a:rPr>
                      <m:t>= </m:t>
                    </m:r>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𝐶</m:t>
                        </m:r>
                      </m:e>
                      <m:sub>
                        <m:r>
                          <a:rPr lang="en-US" sz="2000" i="1">
                            <a:solidFill>
                              <a:srgbClr val="00B050"/>
                            </a:solidFill>
                            <a:latin typeface="Cambria Math" panose="02040503050406030204" pitchFamily="18" charset="0"/>
                          </a:rPr>
                          <m:t>𝑖</m:t>
                        </m:r>
                      </m:sub>
                    </m:sSub>
                    <m:r>
                      <a:rPr lang="en-US" sz="2000" i="1">
                        <a:solidFill>
                          <a:srgbClr val="00B050"/>
                        </a:solidFill>
                        <a:latin typeface="Cambria Math" panose="02040503050406030204" pitchFamily="18" charset="0"/>
                      </a:rPr>
                      <m:t> ·</m:t>
                    </m:r>
                    <m:r>
                      <a:rPr lang="en-US" sz="2000" i="1">
                        <a:solidFill>
                          <a:schemeClr val="tx1"/>
                        </a:solidFill>
                        <a:latin typeface="Cambria Math" panose="02040503050406030204" pitchFamily="18" charset="0"/>
                      </a:rPr>
                      <m:t>𝐶𝑜𝑚𝑚</m:t>
                    </m:r>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𝑆</m:t>
                            </m:r>
                            <m:r>
                              <a:rPr lang="en-US" sz="2000" i="1">
                                <a:solidFill>
                                  <a:schemeClr val="tx1"/>
                                </a:solidFill>
                                <a:latin typeface="Cambria Math" panose="02040503050406030204" pitchFamily="18" charset="0"/>
                              </a:rPr>
                              <m:t>;0,0</m:t>
                            </m:r>
                          </m:e>
                        </m:d>
                      </m:e>
                      <m:sup>
                        <m:r>
                          <a:rPr lang="en-US" sz="2000" i="1">
                            <a:solidFill>
                              <a:schemeClr val="tx1"/>
                            </a:solidFill>
                            <a:latin typeface="Cambria Math" panose="02040503050406030204" pitchFamily="18" charset="0"/>
                          </a:rPr>
                          <m:t>−1</m:t>
                        </m:r>
                      </m:sup>
                    </m:sSup>
                  </m:oMath>
                </a14:m>
                <a:endParaRPr lang="en-US" sz="2000" dirty="0">
                  <a:solidFill>
                    <a:schemeClr val="tx1"/>
                  </a:solidFill>
                  <a:latin typeface="Montserrat SemiBold"/>
                </a:endParaRPr>
              </a:p>
              <a:p>
                <a:pPr marL="342900" lvl="1" indent="-342900">
                  <a:buFont typeface="Arial" panose="020B0604020202020204" pitchFamily="34" charset="0"/>
                  <a:buChar char="•"/>
                </a:pPr>
                <a:endParaRPr lang="en-US" sz="2000" dirty="0">
                  <a:solidFill>
                    <a:schemeClr val="tx1"/>
                  </a:solidFill>
                  <a:latin typeface="Montserrat SemiBold"/>
                </a:endParaRPr>
              </a:p>
              <a:p>
                <a:pPr marL="342900" lvl="1" indent="-342900">
                  <a:buFont typeface="Arial" panose="020B0604020202020204" pitchFamily="34" charset="0"/>
                  <a:buChar char="•"/>
                </a:pPr>
                <a:r>
                  <a:rPr lang="en-US" sz="2000" dirty="0">
                    <a:solidFill>
                      <a:schemeClr val="tx1"/>
                    </a:solidFill>
                    <a:latin typeface="Montserrat SemiBold"/>
                  </a:rPr>
                  <a:t>Prover provides a non-interactive 1-oo-N Proof for a double blinded commitment opening to 0 for the new set </a:t>
                </a:r>
                <a14:m>
                  <m:oMath xmlns:m="http://schemas.openxmlformats.org/officeDocument/2006/math">
                    <m:d>
                      <m:dPr>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𝐶</m:t>
                            </m:r>
                          </m:e>
                          <m:sub>
                            <m:r>
                              <a:rPr lang="en-US" sz="2000" i="1">
                                <a:solidFill>
                                  <a:srgbClr val="FF0000"/>
                                </a:solidFill>
                                <a:latin typeface="Cambria Math" panose="02040503050406030204" pitchFamily="18" charset="0"/>
                              </a:rPr>
                              <m:t>0</m:t>
                            </m:r>
                          </m:sub>
                        </m:sSub>
                        <m:r>
                          <a:rPr lang="en-US" sz="2000" i="1">
                            <a:solidFill>
                              <a:srgbClr val="FF0000"/>
                            </a:solidFill>
                            <a:latin typeface="Cambria Math" panose="02040503050406030204" pitchFamily="18" charset="0"/>
                          </a:rPr>
                          <m:t>, </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𝐶</m:t>
                            </m:r>
                          </m:e>
                          <m:sub>
                            <m:r>
                              <a:rPr lang="en-US" sz="2000" i="1">
                                <a:solidFill>
                                  <a:srgbClr val="FF0000"/>
                                </a:solidFill>
                                <a:latin typeface="Cambria Math" panose="02040503050406030204" pitchFamily="18" charset="0"/>
                              </a:rPr>
                              <m:t>1</m:t>
                            </m:r>
                          </m:sub>
                        </m:sSub>
                        <m:r>
                          <a:rPr lang="en-US" sz="2000" i="1">
                            <a:solidFill>
                              <a:srgbClr val="FF0000"/>
                            </a:solidFill>
                            <a:latin typeface="Cambria Math" panose="02040503050406030204" pitchFamily="18" charset="0"/>
                          </a:rPr>
                          <m:t>,…, </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𝐶</m:t>
                            </m:r>
                          </m:e>
                          <m:sub>
                            <m:r>
                              <a:rPr lang="en-US" sz="2000" i="1">
                                <a:solidFill>
                                  <a:srgbClr val="FF0000"/>
                                </a:solidFill>
                                <a:latin typeface="Cambria Math" panose="02040503050406030204" pitchFamily="18" charset="0"/>
                              </a:rPr>
                              <m:t>𝑁</m:t>
                            </m:r>
                          </m:sub>
                        </m:sSub>
                        <m:r>
                          <a:rPr lang="en-US" sz="2000" i="1">
                            <a:solidFill>
                              <a:srgbClr val="FF0000"/>
                            </a:solidFill>
                            <a:latin typeface="Cambria Math" panose="02040503050406030204" pitchFamily="18" charset="0"/>
                          </a:rPr>
                          <m:t> </m:t>
                        </m:r>
                      </m:e>
                    </m:d>
                    <m:r>
                      <a:rPr lang="en-US" sz="2000" b="0" i="1" smtClean="0">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 </m:t>
                    </m:r>
                  </m:oMath>
                </a14:m>
                <a:endParaRPr lang="en-US" sz="2000" dirty="0">
                  <a:solidFill>
                    <a:schemeClr val="tx1"/>
                  </a:solidFill>
                  <a:latin typeface="Montserrat SemiBold"/>
                </a:endParaRPr>
              </a:p>
              <a:p>
                <a:pPr marL="342900" lvl="1" indent="-342900">
                  <a:buFont typeface="Arial" panose="020B0604020202020204" pitchFamily="34" charset="0"/>
                  <a:buChar char="•"/>
                </a:pPr>
                <a:endParaRPr lang="en-US" sz="2000" dirty="0">
                  <a:solidFill>
                    <a:schemeClr val="tx1"/>
                  </a:solidFill>
                  <a:latin typeface="Montserrat SemiBold"/>
                </a:endParaRPr>
              </a:p>
              <a:p>
                <a:pPr marL="342900" lvl="1" indent="-342900">
                  <a:buFont typeface="Arial" panose="020B0604020202020204" pitchFamily="34" charset="0"/>
                  <a:buChar char="•"/>
                </a:pPr>
                <a:endParaRPr lang="en-US" sz="2000" dirty="0">
                  <a:solidFill>
                    <a:schemeClr val="tx1"/>
                  </a:solidFill>
                  <a:latin typeface="Montserrat SemiBold"/>
                </a:endParaRPr>
              </a:p>
              <a:p>
                <a:pPr marL="342900" indent="-342900">
                  <a:buFont typeface="Arial" panose="020B0604020202020204" pitchFamily="34" charset="0"/>
                  <a:buChar char="•"/>
                </a:pPr>
                <a:endParaRPr lang="en-US" sz="2000" dirty="0">
                  <a:solidFill>
                    <a:schemeClr val="tx1"/>
                  </a:solidFill>
                  <a:latin typeface="Montserrat SemiBold"/>
                </a:endParaRPr>
              </a:p>
              <a:p>
                <a:pPr marL="342900" lvl="3" indent="-342900">
                  <a:buFont typeface="Arial" panose="020B0604020202020204" pitchFamily="34" charset="0"/>
                  <a:buChar char="•"/>
                </a:pPr>
                <a:endParaRPr lang="en-US" sz="2000" dirty="0">
                  <a:solidFill>
                    <a:schemeClr val="tx1"/>
                  </a:solidFill>
                  <a:latin typeface="Montserrat SemiBold"/>
                </a:endParaRPr>
              </a:p>
            </p:txBody>
          </p:sp>
        </mc:Choice>
        <mc:Fallback xmlns="">
          <p:sp>
            <p:nvSpPr>
              <p:cNvPr id="11" name="TextBox 10">
                <a:extLst>
                  <a:ext uri="{FF2B5EF4-FFF2-40B4-BE49-F238E27FC236}">
                    <a16:creationId xmlns:a16="http://schemas.microsoft.com/office/drawing/2014/main" id="{BF5A328F-E9E4-46BD-8F9D-87870C31DE6F}"/>
                  </a:ext>
                </a:extLst>
              </p:cNvPr>
              <p:cNvSpPr txBox="1">
                <a:spLocks noRot="1" noChangeAspect="1" noMove="1" noResize="1" noEditPoints="1" noAdjustHandles="1" noChangeArrowheads="1" noChangeShapeType="1" noTextEdit="1"/>
              </p:cNvSpPr>
              <p:nvPr/>
            </p:nvSpPr>
            <p:spPr>
              <a:xfrm>
                <a:off x="311700" y="1736191"/>
                <a:ext cx="8939876" cy="4093428"/>
              </a:xfrm>
              <a:prstGeom prst="rect">
                <a:avLst/>
              </a:prstGeom>
              <a:blipFill>
                <a:blip r:embed="rId5"/>
                <a:stretch>
                  <a:fillRect l="-682" t="-745"/>
                </a:stretch>
              </a:blipFill>
            </p:spPr>
            <p:txBody>
              <a:bodyPr/>
              <a:lstStyle/>
              <a:p>
                <a:r>
                  <a:rPr lang="en-US">
                    <a:noFill/>
                  </a:rPr>
                  <a:t> </a:t>
                </a:r>
              </a:p>
            </p:txBody>
          </p:sp>
        </mc:Fallback>
      </mc:AlternateContent>
    </p:spTree>
    <p:extLst>
      <p:ext uri="{BB962C8B-B14F-4D97-AF65-F5344CB8AC3E}">
        <p14:creationId xmlns:p14="http://schemas.microsoft.com/office/powerpoint/2010/main" val="310429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95206F-7C0F-4BAF-9BB1-3F71F303AD8F}"/>
              </a:ext>
            </a:extLst>
          </p:cNvPr>
          <p:cNvPicPr>
            <a:picLocks noChangeAspect="1"/>
          </p:cNvPicPr>
          <p:nvPr/>
        </p:nvPicPr>
        <p:blipFill>
          <a:blip r:embed="rId2"/>
          <a:stretch>
            <a:fillRect/>
          </a:stretch>
        </p:blipFill>
        <p:spPr>
          <a:xfrm>
            <a:off x="4714754" y="892509"/>
            <a:ext cx="4306085" cy="2807803"/>
          </a:xfrm>
          <a:prstGeom prst="rect">
            <a:avLst/>
          </a:prstGeom>
        </p:spPr>
      </p:pic>
      <p:pic>
        <p:nvPicPr>
          <p:cNvPr id="5" name="Picture 4">
            <a:extLst>
              <a:ext uri="{FF2B5EF4-FFF2-40B4-BE49-F238E27FC236}">
                <a16:creationId xmlns:a16="http://schemas.microsoft.com/office/drawing/2014/main" id="{45240D9A-8321-4DE8-BD93-CD7A72004702}"/>
              </a:ext>
            </a:extLst>
          </p:cNvPr>
          <p:cNvPicPr>
            <a:picLocks noChangeAspect="1"/>
          </p:cNvPicPr>
          <p:nvPr/>
        </p:nvPicPr>
        <p:blipFill>
          <a:blip r:embed="rId3"/>
          <a:stretch>
            <a:fillRect/>
          </a:stretch>
        </p:blipFill>
        <p:spPr>
          <a:xfrm>
            <a:off x="123161" y="19050"/>
            <a:ext cx="3581400" cy="512445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D1FA30-0080-493B-B546-688415A2B993}"/>
                  </a:ext>
                </a:extLst>
              </p:cNvPr>
              <p:cNvSpPr txBox="1"/>
              <p:nvPr/>
            </p:nvSpPr>
            <p:spPr>
              <a:xfrm>
                <a:off x="6675476" y="2252219"/>
                <a:ext cx="1183850"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𝐶𝑜𝑚</m:t>
                      </m:r>
                      <m:r>
                        <a:rPr lang="en-US" sz="1800" b="0" i="1" smtClean="0">
                          <a:latin typeface="Cambria Math" panose="02040503050406030204" pitchFamily="18" charset="0"/>
                        </a:rPr>
                        <m:t>(0;</m:t>
                      </m:r>
                      <m:sSub>
                        <m:sSubPr>
                          <m:ctrlPr>
                            <a:rPr lang="en-US" sz="1800" b="0" i="1" smtClean="0">
                              <a:latin typeface="Cambria Math" panose="02040503050406030204" pitchFamily="18" charset="0"/>
                            </a:rPr>
                          </m:ctrlPr>
                        </m:sSubPr>
                        <m:e>
                          <m:r>
                            <m:rPr>
                              <m:sty m:val="p"/>
                            </m:rPr>
                            <a:rPr lang="el-GR" sz="1800" b="0" i="1" smtClean="0">
                              <a:latin typeface="Cambria Math" panose="02040503050406030204" pitchFamily="18" charset="0"/>
                            </a:rPr>
                            <m:t>ρ</m:t>
                          </m:r>
                        </m:e>
                        <m:sub>
                          <m:r>
                            <a:rPr lang="en-US" sz="1800" b="0" i="1" smtClean="0">
                              <a:latin typeface="Cambria Math" panose="02040503050406030204" pitchFamily="18" charset="0"/>
                            </a:rPr>
                            <m:t>𝑘</m:t>
                          </m:r>
                        </m:sub>
                      </m:sSub>
                      <m:r>
                        <a:rPr lang="en-US" sz="1800" b="0" i="1" smtClean="0">
                          <a:latin typeface="Cambria Math" panose="02040503050406030204" pitchFamily="18" charset="0"/>
                        </a:rPr>
                        <m:t>)</m:t>
                      </m:r>
                    </m:oMath>
                  </m:oMathPara>
                </a14:m>
                <a:endParaRPr lang="en-US" sz="1800" dirty="0"/>
              </a:p>
            </p:txBody>
          </p:sp>
        </mc:Choice>
        <mc:Fallback xmlns="">
          <p:sp>
            <p:nvSpPr>
              <p:cNvPr id="6" name="TextBox 5">
                <a:extLst>
                  <a:ext uri="{FF2B5EF4-FFF2-40B4-BE49-F238E27FC236}">
                    <a16:creationId xmlns:a16="http://schemas.microsoft.com/office/drawing/2014/main" id="{87D1FA30-0080-493B-B546-688415A2B993}"/>
                  </a:ext>
                </a:extLst>
              </p:cNvPr>
              <p:cNvSpPr txBox="1">
                <a:spLocks noRot="1" noChangeAspect="1" noMove="1" noResize="1" noEditPoints="1" noAdjustHandles="1" noChangeArrowheads="1" noChangeShapeType="1" noTextEdit="1"/>
              </p:cNvSpPr>
              <p:nvPr/>
            </p:nvSpPr>
            <p:spPr>
              <a:xfrm>
                <a:off x="6675476" y="2252219"/>
                <a:ext cx="1183850" cy="276999"/>
              </a:xfrm>
              <a:prstGeom prst="rect">
                <a:avLst/>
              </a:prstGeom>
              <a:blipFill>
                <a:blip r:embed="rId4"/>
                <a:stretch>
                  <a:fillRect l="-3608" r="-6701" b="-34783"/>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08668D70-3B0B-41BB-91A0-CBFC5A6B3979}"/>
              </a:ext>
            </a:extLst>
          </p:cNvPr>
          <p:cNvSpPr/>
          <p:nvPr/>
        </p:nvSpPr>
        <p:spPr>
          <a:xfrm>
            <a:off x="5030481" y="2238054"/>
            <a:ext cx="1487277" cy="2954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3B5709-E87C-4E8A-9638-BC729B54A5DD}"/>
              </a:ext>
            </a:extLst>
          </p:cNvPr>
          <p:cNvSpPr/>
          <p:nvPr/>
        </p:nvSpPr>
        <p:spPr>
          <a:xfrm>
            <a:off x="515189" y="2617954"/>
            <a:ext cx="1430570" cy="248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13AF80-5AA2-4595-9DD6-3EB0B290069F}"/>
              </a:ext>
            </a:extLst>
          </p:cNvPr>
          <p:cNvSpPr/>
          <p:nvPr/>
        </p:nvSpPr>
        <p:spPr>
          <a:xfrm>
            <a:off x="6675476" y="2262734"/>
            <a:ext cx="1220176" cy="29543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3B38D4-539C-4D32-91C5-C0DE421CB1C1}"/>
              </a:ext>
            </a:extLst>
          </p:cNvPr>
          <p:cNvSpPr/>
          <p:nvPr/>
        </p:nvSpPr>
        <p:spPr>
          <a:xfrm>
            <a:off x="515189" y="3028584"/>
            <a:ext cx="1749546" cy="26857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662D57-913A-422A-92BD-70AB638342C5}"/>
              </a:ext>
            </a:extLst>
          </p:cNvPr>
          <p:cNvSpPr/>
          <p:nvPr/>
        </p:nvSpPr>
        <p:spPr>
          <a:xfrm>
            <a:off x="4714753" y="3378356"/>
            <a:ext cx="2281469" cy="29543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5246B63-2212-4AD3-A329-B84564A1420E}"/>
              </a:ext>
            </a:extLst>
          </p:cNvPr>
          <p:cNvSpPr/>
          <p:nvPr/>
        </p:nvSpPr>
        <p:spPr>
          <a:xfrm>
            <a:off x="5232501" y="3435814"/>
            <a:ext cx="188816" cy="20178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C59EA96-C710-4C78-B682-2BADF52DED6F}"/>
              </a:ext>
            </a:extLst>
          </p:cNvPr>
          <p:cNvSpPr/>
          <p:nvPr/>
        </p:nvSpPr>
        <p:spPr>
          <a:xfrm>
            <a:off x="7309933" y="930315"/>
            <a:ext cx="257438" cy="29866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B25E8F-609F-4500-B737-AD1662A90377}"/>
              </a:ext>
            </a:extLst>
          </p:cNvPr>
          <p:cNvSpPr/>
          <p:nvPr/>
        </p:nvSpPr>
        <p:spPr>
          <a:xfrm>
            <a:off x="123161" y="4413260"/>
            <a:ext cx="2281469" cy="29543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58246DD-D19B-4F62-9253-CB761A334093}"/>
              </a:ext>
            </a:extLst>
          </p:cNvPr>
          <p:cNvSpPr/>
          <p:nvPr/>
        </p:nvSpPr>
        <p:spPr>
          <a:xfrm>
            <a:off x="598377" y="4449452"/>
            <a:ext cx="188816" cy="2017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86907FA-720D-45E8-B342-BD332B535058}"/>
              </a:ext>
            </a:extLst>
          </p:cNvPr>
          <p:cNvSpPr/>
          <p:nvPr/>
        </p:nvSpPr>
        <p:spPr>
          <a:xfrm>
            <a:off x="123161" y="4708694"/>
            <a:ext cx="2281469" cy="29543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6474ABF-FB13-4DB3-B350-D8D020EDD101}"/>
              </a:ext>
            </a:extLst>
          </p:cNvPr>
          <p:cNvSpPr/>
          <p:nvPr/>
        </p:nvSpPr>
        <p:spPr>
          <a:xfrm>
            <a:off x="598377" y="4747188"/>
            <a:ext cx="188816" cy="2017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0EBD46E-F74A-40D3-89C6-952A4AA88286}"/>
              </a:ext>
            </a:extLst>
          </p:cNvPr>
          <p:cNvSpPr/>
          <p:nvPr/>
        </p:nvSpPr>
        <p:spPr>
          <a:xfrm>
            <a:off x="2275368" y="59745"/>
            <a:ext cx="188816" cy="2017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7185424-5BCC-4715-A05E-F1550E78AD40}"/>
              </a:ext>
            </a:extLst>
          </p:cNvPr>
          <p:cNvSpPr/>
          <p:nvPr/>
        </p:nvSpPr>
        <p:spPr>
          <a:xfrm>
            <a:off x="2483098" y="59874"/>
            <a:ext cx="188816" cy="2017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240D9A-8321-4DE8-BD93-CD7A72004702}"/>
              </a:ext>
            </a:extLst>
          </p:cNvPr>
          <p:cNvPicPr>
            <a:picLocks noChangeAspect="1"/>
          </p:cNvPicPr>
          <p:nvPr/>
        </p:nvPicPr>
        <p:blipFill>
          <a:blip r:embed="rId2"/>
          <a:stretch>
            <a:fillRect/>
          </a:stretch>
        </p:blipFill>
        <p:spPr>
          <a:xfrm>
            <a:off x="123161" y="19050"/>
            <a:ext cx="3581400" cy="5124450"/>
          </a:xfrm>
          <a:prstGeom prst="rect">
            <a:avLst/>
          </a:prstGeom>
        </p:spPr>
      </p:pic>
      <p:sp>
        <p:nvSpPr>
          <p:cNvPr id="9" name="Rectangle 8">
            <a:extLst>
              <a:ext uri="{FF2B5EF4-FFF2-40B4-BE49-F238E27FC236}">
                <a16:creationId xmlns:a16="http://schemas.microsoft.com/office/drawing/2014/main" id="{AD3B5709-E87C-4E8A-9638-BC729B54A5DD}"/>
              </a:ext>
            </a:extLst>
          </p:cNvPr>
          <p:cNvSpPr/>
          <p:nvPr/>
        </p:nvSpPr>
        <p:spPr>
          <a:xfrm>
            <a:off x="515189" y="2617954"/>
            <a:ext cx="1430570" cy="248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3B38D4-539C-4D32-91C5-C0DE421CB1C1}"/>
              </a:ext>
            </a:extLst>
          </p:cNvPr>
          <p:cNvSpPr/>
          <p:nvPr/>
        </p:nvSpPr>
        <p:spPr>
          <a:xfrm>
            <a:off x="515189" y="3028584"/>
            <a:ext cx="1749546" cy="26857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B25E8F-609F-4500-B737-AD1662A90377}"/>
              </a:ext>
            </a:extLst>
          </p:cNvPr>
          <p:cNvSpPr/>
          <p:nvPr/>
        </p:nvSpPr>
        <p:spPr>
          <a:xfrm>
            <a:off x="123161" y="4413260"/>
            <a:ext cx="2281469" cy="29543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58246DD-D19B-4F62-9253-CB761A334093}"/>
              </a:ext>
            </a:extLst>
          </p:cNvPr>
          <p:cNvSpPr/>
          <p:nvPr/>
        </p:nvSpPr>
        <p:spPr>
          <a:xfrm>
            <a:off x="598377" y="4449452"/>
            <a:ext cx="188816" cy="2017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86907FA-720D-45E8-B342-BD332B535058}"/>
              </a:ext>
            </a:extLst>
          </p:cNvPr>
          <p:cNvSpPr/>
          <p:nvPr/>
        </p:nvSpPr>
        <p:spPr>
          <a:xfrm>
            <a:off x="123161" y="4708694"/>
            <a:ext cx="2281469" cy="29543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6474ABF-FB13-4DB3-B350-D8D020EDD101}"/>
              </a:ext>
            </a:extLst>
          </p:cNvPr>
          <p:cNvSpPr/>
          <p:nvPr/>
        </p:nvSpPr>
        <p:spPr>
          <a:xfrm>
            <a:off x="598377" y="4747188"/>
            <a:ext cx="188816" cy="2017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0EBD46E-F74A-40D3-89C6-952A4AA88286}"/>
              </a:ext>
            </a:extLst>
          </p:cNvPr>
          <p:cNvSpPr/>
          <p:nvPr/>
        </p:nvSpPr>
        <p:spPr>
          <a:xfrm>
            <a:off x="2275368" y="59745"/>
            <a:ext cx="188816" cy="2017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7185424-5BCC-4715-A05E-F1550E78AD40}"/>
              </a:ext>
            </a:extLst>
          </p:cNvPr>
          <p:cNvSpPr/>
          <p:nvPr/>
        </p:nvSpPr>
        <p:spPr>
          <a:xfrm>
            <a:off x="2483098" y="59874"/>
            <a:ext cx="188816" cy="2017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5DC7213-3C3F-4C49-8C93-DA87FB736A6E}"/>
              </a:ext>
            </a:extLst>
          </p:cNvPr>
          <p:cNvPicPr>
            <a:picLocks noChangeAspect="1"/>
          </p:cNvPicPr>
          <p:nvPr/>
        </p:nvPicPr>
        <p:blipFill>
          <a:blip r:embed="rId3"/>
          <a:stretch>
            <a:fillRect/>
          </a:stretch>
        </p:blipFill>
        <p:spPr>
          <a:xfrm>
            <a:off x="4556837" y="0"/>
            <a:ext cx="4363042" cy="5143500"/>
          </a:xfrm>
          <a:prstGeom prst="rect">
            <a:avLst/>
          </a:prstGeom>
        </p:spPr>
      </p:pic>
      <p:sp>
        <p:nvSpPr>
          <p:cNvPr id="22" name="Rectangle 21">
            <a:extLst>
              <a:ext uri="{FF2B5EF4-FFF2-40B4-BE49-F238E27FC236}">
                <a16:creationId xmlns:a16="http://schemas.microsoft.com/office/drawing/2014/main" id="{75929EB4-FBA6-47D8-98C4-D44A4651BF75}"/>
              </a:ext>
            </a:extLst>
          </p:cNvPr>
          <p:cNvSpPr/>
          <p:nvPr/>
        </p:nvSpPr>
        <p:spPr>
          <a:xfrm>
            <a:off x="8059480" y="4651237"/>
            <a:ext cx="276446" cy="270857"/>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3DFEBA-2071-4097-919E-6E4742871B8C}"/>
              </a:ext>
            </a:extLst>
          </p:cNvPr>
          <p:cNvSpPr/>
          <p:nvPr/>
        </p:nvSpPr>
        <p:spPr>
          <a:xfrm>
            <a:off x="7733413" y="4654778"/>
            <a:ext cx="276446" cy="27085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DA3DD0-2C87-4A1F-9B7E-A3D7C816107A}"/>
              </a:ext>
            </a:extLst>
          </p:cNvPr>
          <p:cNvSpPr/>
          <p:nvPr/>
        </p:nvSpPr>
        <p:spPr>
          <a:xfrm>
            <a:off x="7421523" y="4922094"/>
            <a:ext cx="574159" cy="175069"/>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6C2596-7C04-4DB2-A832-6B53B4405949}"/>
              </a:ext>
            </a:extLst>
          </p:cNvPr>
          <p:cNvSpPr/>
          <p:nvPr/>
        </p:nvSpPr>
        <p:spPr>
          <a:xfrm>
            <a:off x="5824779" y="4497048"/>
            <a:ext cx="3228144" cy="59832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45582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4677</Words>
  <Application>Microsoft Office PowerPoint</Application>
  <PresentationFormat>On-screen Show (16:9)</PresentationFormat>
  <Paragraphs>272</Paragraphs>
  <Slides>44</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Montserrat</vt:lpstr>
      <vt:lpstr>Montserrat Medium</vt:lpstr>
      <vt:lpstr>Arial</vt:lpstr>
      <vt:lpstr>Cambria Math</vt:lpstr>
      <vt:lpstr>Montserrat SemiBold</vt:lpstr>
      <vt:lpstr>Simple Light</vt:lpstr>
      <vt:lpstr>PowerPoint Presentation</vt:lpstr>
      <vt:lpstr>INTRODUCTION</vt:lpstr>
      <vt:lpstr>CRYPTO BACKGROUND: COMMITMENTS </vt:lpstr>
      <vt:lpstr>Coins As Double-blinded Commitments </vt:lpstr>
      <vt:lpstr>Transactions Hiding the Values and Origins </vt:lpstr>
      <vt:lpstr>Enabling Full Transactional Privacy </vt:lpstr>
      <vt:lpstr>Proof of Valid Spends via 1-out-of-N Proofs </vt:lpstr>
      <vt:lpstr>PowerPoint Presentation</vt:lpstr>
      <vt:lpstr>PowerPoint Presentation</vt:lpstr>
      <vt:lpstr>Generating a Balance Proof </vt:lpstr>
      <vt:lpstr>Generating a Balance Proof </vt:lpstr>
      <vt:lpstr>Generating a Balance Proof </vt:lpstr>
      <vt:lpstr>Generating Balance Proof</vt:lpstr>
      <vt:lpstr>Batch Verification of 1-o-o-N Proofs </vt:lpstr>
      <vt:lpstr>Batch Verification of 1-o-o-N Proofs </vt:lpstr>
      <vt:lpstr>Batch Verification of 1-o-o-N Proofs </vt:lpstr>
      <vt:lpstr>Batch Verification of 1-o-o-N Proofs </vt:lpstr>
      <vt:lpstr>Batch Verification of 1-o-o-N Proofs </vt:lpstr>
      <vt:lpstr>Batch Verification Performance </vt:lpstr>
      <vt:lpstr>PowerPoint Presentation</vt:lpstr>
      <vt:lpstr>Enabling Direct Anonymous Payments </vt:lpstr>
      <vt:lpstr>Enabling Direct Anonymous Payments </vt:lpstr>
      <vt:lpstr>Enabling Direct Anonymous Payments </vt:lpstr>
      <vt:lpstr>How we could Improve 1-out-of-N Proofs </vt:lpstr>
      <vt:lpstr>THANK YOU </vt:lpstr>
      <vt:lpstr>INTRODUCTION</vt:lpstr>
      <vt:lpstr>CRYPTOGRAPHIC BACKGROUND </vt:lpstr>
      <vt:lpstr>CRYPTOGRAPHIC BACKGROUND </vt:lpstr>
      <vt:lpstr>CRYPTOGRAPHIC BACKGROUND </vt:lpstr>
      <vt:lpstr>IDEA EVALUATION </vt:lpstr>
      <vt:lpstr>IDEA EVALUATION </vt:lpstr>
      <vt:lpstr>IDEA EVALUATION </vt:lpstr>
      <vt:lpstr>IDEA EVALUATION </vt:lpstr>
      <vt:lpstr>IDEA EVALUATION </vt:lpstr>
      <vt:lpstr>IDEA EVALUATION </vt:lpstr>
      <vt:lpstr>IDEA EVALUATION </vt:lpstr>
      <vt:lpstr>CONFIDENTIAL PAYMENT HIDING TRANSACTION VALUES AND ORIGINS </vt:lpstr>
      <vt:lpstr>CONFIDENTIAL PAYMENT HIDING TRANSACTION VALUES AND ORIGINS </vt:lpstr>
      <vt:lpstr>CONFIDENTIAL PAYMENT HIDING TRANSACTION VALUES AND ORIGINS </vt:lpstr>
      <vt:lpstr>CONFIDENTIAL PAYMENT HIDING TRANSACTION VALUES AND ORIGINS </vt:lpstr>
      <vt:lpstr>PowerPoint Presentation</vt:lpstr>
      <vt:lpstr>CONFIDENTIAL PAYMENT HIDING TRANSACTION VALUES AND ORIGINS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Aram Jivanyan</cp:lastModifiedBy>
  <cp:revision>63</cp:revision>
  <dcterms:modified xsi:type="dcterms:W3CDTF">2019-02-06T10:20:34Z</dcterms:modified>
</cp:coreProperties>
</file>